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82" y="3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nl-NL"/>
              <a:t>Klik om stijl te bewerken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nl-NL"/>
              <a:t>Klik om stijl te bewerken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nl-NL"/>
              <a:t>Klik om stijl te bewerken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nl-NL"/>
              <a:t>Klik om stijl te bewerken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nl-NL"/>
              <a:t>Klik om stijl te bewerken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48A87A34-81AB-432B-8DAE-1953F412C126}" type="datetimeFigureOut">
              <a:rPr lang="en-US" dirty="0"/>
              <a:t>2/16/2023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nl-NL"/>
              <a:t>Klik om stijl te bewerken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48A87A34-81AB-432B-8DAE-1953F412C126}" type="datetimeFigureOut">
              <a:rPr lang="en-US" dirty="0"/>
              <a:t>2/16/2023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nl-NL"/>
              <a:t>Klik om stijl te bewerken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nl-NL"/>
              <a:t>Klik om stijl te bewerken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8A87A34-81AB-432B-8DAE-1953F412C126}" type="datetimeFigureOut">
              <a:rPr lang="en-US" dirty="0"/>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stijl te bewerken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stijl te bewerken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Content Placeholder 3"/>
          <p:cNvSpPr>
            <a:spLocks noGrp="1"/>
          </p:cNvSpPr>
          <p:nvPr>
            <p:ph sz="quarter" idx="13"/>
          </p:nvPr>
        </p:nvSpPr>
        <p:spPr>
          <a:xfrm>
            <a:off x="913774" y="3051012"/>
            <a:ext cx="5106027" cy="27401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Content Placeholder 5"/>
          <p:cNvSpPr>
            <a:spLocks noGrp="1"/>
          </p:cNvSpPr>
          <p:nvPr>
            <p:ph sz="quarter" idx="14"/>
          </p:nvPr>
        </p:nvSpPr>
        <p:spPr>
          <a:xfrm>
            <a:off x="6172200" y="3051012"/>
            <a:ext cx="5105401" cy="27401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nl-NL"/>
              <a:t>Klik om stijl te bewerken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2/16/2023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D18C9C4-6774-8355-199C-A98BECA40E6B}"/>
              </a:ext>
            </a:extLst>
          </p:cNvPr>
          <p:cNvSpPr>
            <a:spLocks noGrp="1"/>
          </p:cNvSpPr>
          <p:nvPr>
            <p:ph type="title"/>
          </p:nvPr>
        </p:nvSpPr>
        <p:spPr/>
        <p:txBody>
          <a:bodyPr>
            <a:normAutofit/>
          </a:bodyPr>
          <a:lstStyle/>
          <a:p>
            <a:r>
              <a:rPr lang="nl-NL" sz="4400" dirty="0">
                <a:solidFill>
                  <a:schemeClr val="accent1">
                    <a:lumMod val="75000"/>
                  </a:schemeClr>
                </a:solidFill>
                <a:latin typeface="Aharoni" panose="02010803020104030203" pitchFamily="2" charset="-79"/>
                <a:cs typeface="Aharoni" panose="02010803020104030203" pitchFamily="2" charset="-79"/>
              </a:rPr>
              <a:t>TROOST MIJN VOLK</a:t>
            </a:r>
          </a:p>
        </p:txBody>
      </p:sp>
      <p:pic>
        <p:nvPicPr>
          <p:cNvPr id="7" name="Afbeelding 6">
            <a:extLst>
              <a:ext uri="{FF2B5EF4-FFF2-40B4-BE49-F238E27FC236}">
                <a16:creationId xmlns:a16="http://schemas.microsoft.com/office/drawing/2014/main" id="{E2267D3B-1C9E-E6AC-D01E-0F15757FEFB0}"/>
              </a:ext>
            </a:extLst>
          </p:cNvPr>
          <p:cNvPicPr>
            <a:picLocks noChangeAspect="1"/>
          </p:cNvPicPr>
          <p:nvPr/>
        </p:nvPicPr>
        <p:blipFill>
          <a:blip r:embed="rId2"/>
          <a:stretch>
            <a:fillRect/>
          </a:stretch>
        </p:blipFill>
        <p:spPr>
          <a:xfrm>
            <a:off x="2901885" y="1813125"/>
            <a:ext cx="6388230" cy="40828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5170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D18C9C4-6774-8355-199C-A98BECA40E6B}"/>
              </a:ext>
            </a:extLst>
          </p:cNvPr>
          <p:cNvSpPr>
            <a:spLocks noGrp="1"/>
          </p:cNvSpPr>
          <p:nvPr>
            <p:ph type="title"/>
          </p:nvPr>
        </p:nvSpPr>
        <p:spPr/>
        <p:txBody>
          <a:bodyPr>
            <a:normAutofit/>
          </a:bodyPr>
          <a:lstStyle/>
          <a:p>
            <a:r>
              <a:rPr lang="nl-NL" dirty="0">
                <a:solidFill>
                  <a:schemeClr val="accent1">
                    <a:lumMod val="75000"/>
                  </a:schemeClr>
                </a:solidFill>
                <a:latin typeface="Aharoni" panose="02010803020104030203" pitchFamily="2" charset="-79"/>
                <a:cs typeface="Aharoni" panose="02010803020104030203" pitchFamily="2" charset="-79"/>
              </a:rPr>
              <a:t>Troost, troost Mijn volk, ……</a:t>
            </a:r>
          </a:p>
        </p:txBody>
      </p:sp>
      <p:sp>
        <p:nvSpPr>
          <p:cNvPr id="5" name="Tijdelijke aanduiding voor inhoud 4">
            <a:extLst>
              <a:ext uri="{FF2B5EF4-FFF2-40B4-BE49-F238E27FC236}">
                <a16:creationId xmlns:a16="http://schemas.microsoft.com/office/drawing/2014/main" id="{A9527A30-6E95-54D6-E7AC-0372D42F646D}"/>
              </a:ext>
            </a:extLst>
          </p:cNvPr>
          <p:cNvSpPr>
            <a:spLocks noGrp="1"/>
          </p:cNvSpPr>
          <p:nvPr>
            <p:ph sz="quarter" idx="13"/>
          </p:nvPr>
        </p:nvSpPr>
        <p:spPr>
          <a:xfrm>
            <a:off x="913774" y="1956392"/>
            <a:ext cx="5106026" cy="4497572"/>
          </a:xfrm>
        </p:spPr>
        <p:txBody>
          <a:bodyPr>
            <a:noAutofit/>
          </a:bodyPr>
          <a:lstStyle/>
          <a:p>
            <a:pPr marL="0" indent="0">
              <a:buNone/>
            </a:pPr>
            <a:r>
              <a:rPr lang="nl-NL" b="1" cap="none" dirty="0">
                <a:latin typeface="Arial" panose="020B0604020202020204" pitchFamily="34" charset="0"/>
                <a:cs typeface="Arial" panose="020B0604020202020204" pitchFamily="34" charset="0"/>
              </a:rPr>
              <a:t>2 Cor 1:3-5  </a:t>
            </a:r>
          </a:p>
          <a:p>
            <a:pPr marL="0" indent="0">
              <a:buNone/>
            </a:pPr>
            <a:r>
              <a:rPr lang="nl-NL" cap="none" dirty="0">
                <a:latin typeface="Arial" panose="020B0604020202020204" pitchFamily="34" charset="0"/>
                <a:cs typeface="Arial" panose="020B0604020202020204" pitchFamily="34" charset="0"/>
              </a:rPr>
              <a:t>Geprezen zij de God en Vader van onze Heere Jezus Christus, de Vader van de barmhartigheden en de God van alle </a:t>
            </a:r>
            <a:r>
              <a:rPr lang="nl-NL" b="1" cap="none" dirty="0">
                <a:solidFill>
                  <a:schemeClr val="accent1">
                    <a:lumMod val="75000"/>
                  </a:schemeClr>
                </a:solidFill>
                <a:latin typeface="Arial" panose="020B0604020202020204" pitchFamily="34" charset="0"/>
                <a:cs typeface="Arial" panose="020B0604020202020204" pitchFamily="34" charset="0"/>
              </a:rPr>
              <a:t>vertroosting</a:t>
            </a:r>
            <a:r>
              <a:rPr lang="nl-NL" cap="none" dirty="0">
                <a:latin typeface="Arial" panose="020B0604020202020204" pitchFamily="34" charset="0"/>
                <a:cs typeface="Arial" panose="020B0604020202020204" pitchFamily="34" charset="0"/>
              </a:rPr>
              <a:t>, die ons </a:t>
            </a:r>
            <a:r>
              <a:rPr lang="nl-NL" b="1" cap="none" dirty="0">
                <a:solidFill>
                  <a:schemeClr val="accent1">
                    <a:lumMod val="75000"/>
                  </a:schemeClr>
                </a:solidFill>
                <a:latin typeface="Arial" panose="020B0604020202020204" pitchFamily="34" charset="0"/>
                <a:cs typeface="Arial" panose="020B0604020202020204" pitchFamily="34" charset="0"/>
              </a:rPr>
              <a:t>troost</a:t>
            </a:r>
            <a:r>
              <a:rPr lang="nl-NL" cap="none" dirty="0">
                <a:latin typeface="Arial" panose="020B0604020202020204" pitchFamily="34" charset="0"/>
                <a:cs typeface="Arial" panose="020B0604020202020204" pitchFamily="34" charset="0"/>
              </a:rPr>
              <a:t> in al onze verdrukking, zodat wij hen kunnen </a:t>
            </a:r>
            <a:r>
              <a:rPr lang="nl-NL" b="1" cap="none" dirty="0">
                <a:solidFill>
                  <a:schemeClr val="accent1">
                    <a:lumMod val="75000"/>
                  </a:schemeClr>
                </a:solidFill>
                <a:latin typeface="Arial" panose="020B0604020202020204" pitchFamily="34" charset="0"/>
                <a:cs typeface="Arial" panose="020B0604020202020204" pitchFamily="34" charset="0"/>
              </a:rPr>
              <a:t>troosten</a:t>
            </a:r>
            <a:r>
              <a:rPr lang="nl-NL" cap="none" dirty="0">
                <a:latin typeface="Arial" panose="020B0604020202020204" pitchFamily="34" charset="0"/>
                <a:cs typeface="Arial" panose="020B0604020202020204" pitchFamily="34" charset="0"/>
              </a:rPr>
              <a:t> die in allerlei verdrukking zijn, met de </a:t>
            </a:r>
            <a:r>
              <a:rPr lang="nl-NL" b="1" cap="none" dirty="0">
                <a:solidFill>
                  <a:schemeClr val="accent1">
                    <a:lumMod val="75000"/>
                  </a:schemeClr>
                </a:solidFill>
                <a:latin typeface="Arial" panose="020B0604020202020204" pitchFamily="34" charset="0"/>
                <a:cs typeface="Arial" panose="020B0604020202020204" pitchFamily="34" charset="0"/>
              </a:rPr>
              <a:t>vertroosting</a:t>
            </a:r>
            <a:r>
              <a:rPr lang="nl-NL" cap="none" dirty="0">
                <a:latin typeface="Arial" panose="020B0604020202020204" pitchFamily="34" charset="0"/>
                <a:cs typeface="Arial" panose="020B0604020202020204" pitchFamily="34" charset="0"/>
              </a:rPr>
              <a:t> waarmee wij zelf door God </a:t>
            </a:r>
            <a:r>
              <a:rPr lang="nl-NL" b="1" cap="none" dirty="0">
                <a:solidFill>
                  <a:schemeClr val="accent1">
                    <a:lumMod val="75000"/>
                  </a:schemeClr>
                </a:solidFill>
                <a:latin typeface="Arial" panose="020B0604020202020204" pitchFamily="34" charset="0"/>
                <a:cs typeface="Arial" panose="020B0604020202020204" pitchFamily="34" charset="0"/>
              </a:rPr>
              <a:t>getroost</a:t>
            </a:r>
            <a:r>
              <a:rPr lang="nl-NL" cap="none" dirty="0">
                <a:latin typeface="Arial" panose="020B0604020202020204" pitchFamily="34" charset="0"/>
                <a:cs typeface="Arial" panose="020B0604020202020204" pitchFamily="34" charset="0"/>
              </a:rPr>
              <a:t> worden. Want zoals het lijden van Christus overvloedig over ons komt, zo is door Christus ook onze </a:t>
            </a:r>
            <a:r>
              <a:rPr lang="nl-NL" b="1" cap="none" dirty="0">
                <a:solidFill>
                  <a:schemeClr val="accent1">
                    <a:lumMod val="75000"/>
                  </a:schemeClr>
                </a:solidFill>
                <a:latin typeface="Arial" panose="020B0604020202020204" pitchFamily="34" charset="0"/>
                <a:cs typeface="Arial" panose="020B0604020202020204" pitchFamily="34" charset="0"/>
              </a:rPr>
              <a:t>vertroosting</a:t>
            </a:r>
            <a:r>
              <a:rPr lang="nl-NL" cap="none" dirty="0">
                <a:latin typeface="Arial" panose="020B0604020202020204" pitchFamily="34" charset="0"/>
                <a:cs typeface="Arial" panose="020B0604020202020204" pitchFamily="34" charset="0"/>
              </a:rPr>
              <a:t> overvloedig.</a:t>
            </a:r>
          </a:p>
        </p:txBody>
      </p:sp>
      <p:sp>
        <p:nvSpPr>
          <p:cNvPr id="6" name="Tijdelijke aanduiding voor inhoud 5">
            <a:extLst>
              <a:ext uri="{FF2B5EF4-FFF2-40B4-BE49-F238E27FC236}">
                <a16:creationId xmlns:a16="http://schemas.microsoft.com/office/drawing/2014/main" id="{32461D89-2F3D-72F6-F4BD-6253071D3ABC}"/>
              </a:ext>
            </a:extLst>
          </p:cNvPr>
          <p:cNvSpPr>
            <a:spLocks noGrp="1"/>
          </p:cNvSpPr>
          <p:nvPr>
            <p:ph sz="quarter" idx="14"/>
          </p:nvPr>
        </p:nvSpPr>
        <p:spPr>
          <a:xfrm>
            <a:off x="6581552" y="1956392"/>
            <a:ext cx="4696047" cy="4582631"/>
          </a:xfrm>
        </p:spPr>
        <p:txBody>
          <a:bodyPr>
            <a:normAutofit/>
          </a:bodyPr>
          <a:lstStyle/>
          <a:p>
            <a:pPr marL="0" indent="0">
              <a:buNone/>
            </a:pPr>
            <a:r>
              <a:rPr lang="az-Cyrl-AZ" b="1" dirty="0"/>
              <a:t>2 Кор 1:3-5</a:t>
            </a:r>
          </a:p>
          <a:p>
            <a:pPr marL="0" indent="0">
              <a:buNone/>
            </a:pPr>
            <a:r>
              <a:rPr lang="az-Cyrl-AZ" dirty="0"/>
              <a:t>Благословенний Бог і Отець Господа нашого Ісуса Христа, Отець милосердя і Бог усякої потіхи, що потішає нас у всякій скорботі нашій, щоб ми потішали тих, хто перебуває у всіх скорботах, потіхою, якою ми самі. пережили, будьте втішені Богом. Бо як Христові страждання рясніють на нас, так рясніє через Христа і наша розрада.</a:t>
            </a:r>
            <a:endParaRPr lang="nl-NL" dirty="0"/>
          </a:p>
        </p:txBody>
      </p:sp>
    </p:spTree>
    <p:extLst>
      <p:ext uri="{BB962C8B-B14F-4D97-AF65-F5344CB8AC3E}">
        <p14:creationId xmlns:p14="http://schemas.microsoft.com/office/powerpoint/2010/main" val="575285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D18C9C4-6774-8355-199C-A98BECA40E6B}"/>
              </a:ext>
            </a:extLst>
          </p:cNvPr>
          <p:cNvSpPr>
            <a:spLocks noGrp="1"/>
          </p:cNvSpPr>
          <p:nvPr>
            <p:ph type="title"/>
          </p:nvPr>
        </p:nvSpPr>
        <p:spPr>
          <a:xfrm>
            <a:off x="913775" y="618517"/>
            <a:ext cx="10364451" cy="1167753"/>
          </a:xfrm>
        </p:spPr>
        <p:txBody>
          <a:bodyPr>
            <a:normAutofit/>
          </a:bodyPr>
          <a:lstStyle/>
          <a:p>
            <a:r>
              <a:rPr lang="nl-NL" sz="3200" dirty="0">
                <a:solidFill>
                  <a:schemeClr val="accent1">
                    <a:lumMod val="75000"/>
                  </a:schemeClr>
                </a:solidFill>
                <a:latin typeface="Aharoni" panose="02010803020104030203" pitchFamily="2" charset="-79"/>
                <a:cs typeface="Aharoni" panose="02010803020104030203" pitchFamily="2" charset="-79"/>
              </a:rPr>
              <a:t>de barmhartige Samaritaan die met ‘innerlijke ontferming’ bewogen was </a:t>
            </a:r>
          </a:p>
        </p:txBody>
      </p:sp>
      <p:sp>
        <p:nvSpPr>
          <p:cNvPr id="5" name="Tijdelijke aanduiding voor inhoud 4">
            <a:extLst>
              <a:ext uri="{FF2B5EF4-FFF2-40B4-BE49-F238E27FC236}">
                <a16:creationId xmlns:a16="http://schemas.microsoft.com/office/drawing/2014/main" id="{A9527A30-6E95-54D6-E7AC-0372D42F646D}"/>
              </a:ext>
            </a:extLst>
          </p:cNvPr>
          <p:cNvSpPr>
            <a:spLocks noGrp="1"/>
          </p:cNvSpPr>
          <p:nvPr>
            <p:ph sz="quarter" idx="13"/>
          </p:nvPr>
        </p:nvSpPr>
        <p:spPr>
          <a:xfrm>
            <a:off x="913774" y="1711842"/>
            <a:ext cx="5106026" cy="4079358"/>
          </a:xfrm>
        </p:spPr>
        <p:txBody>
          <a:bodyPr>
            <a:noAutofit/>
          </a:bodyPr>
          <a:lstStyle/>
          <a:p>
            <a:pPr marL="0" indent="0">
              <a:buNone/>
            </a:pPr>
            <a:r>
              <a:rPr lang="nl-NL" b="1" cap="none" dirty="0">
                <a:latin typeface="Arial" panose="020B0604020202020204" pitchFamily="34" charset="0"/>
                <a:cs typeface="Arial" panose="020B0604020202020204" pitchFamily="34" charset="0"/>
              </a:rPr>
              <a:t>Luk 10:33-35  </a:t>
            </a:r>
          </a:p>
          <a:p>
            <a:pPr marL="0" indent="0">
              <a:buNone/>
            </a:pPr>
            <a:r>
              <a:rPr lang="nl-NL" cap="none" dirty="0">
                <a:latin typeface="Arial" panose="020B0604020202020204" pitchFamily="34" charset="0"/>
                <a:cs typeface="Arial" panose="020B0604020202020204" pitchFamily="34" charset="0"/>
              </a:rPr>
              <a:t>Maar een Samaritaan die op reis was, kwam in zijn buurt, en toen hij hem zag, was hij met </a:t>
            </a:r>
            <a:r>
              <a:rPr lang="nl-NL" b="1" cap="none" dirty="0">
                <a:solidFill>
                  <a:schemeClr val="accent1">
                    <a:lumMod val="75000"/>
                  </a:schemeClr>
                </a:solidFill>
                <a:latin typeface="Arial" panose="020B0604020202020204" pitchFamily="34" charset="0"/>
                <a:cs typeface="Arial" panose="020B0604020202020204" pitchFamily="34" charset="0"/>
              </a:rPr>
              <a:t>innerlijke ontferming </a:t>
            </a:r>
            <a:r>
              <a:rPr lang="nl-NL" cap="none" dirty="0">
                <a:latin typeface="Arial" panose="020B0604020202020204" pitchFamily="34" charset="0"/>
                <a:cs typeface="Arial" panose="020B0604020202020204" pitchFamily="34" charset="0"/>
              </a:rPr>
              <a:t>bewogen. En hij ging naar hem toe, verbond zijn wonden, goot er olie en wijn op; en hij zette hem op zijn eigen rijdier, bracht hem naar een herberg en verzorgde hem. En toen hij de volgende dag wegging, haalde hij twee penningen tevoorschijn, en hij gaf ze aan de waard en zei tegen hem: zorg voor hem, en wat U verder aan kosten maakt, zal ik U geven als ik terugkom.</a:t>
            </a:r>
          </a:p>
        </p:txBody>
      </p:sp>
      <p:sp>
        <p:nvSpPr>
          <p:cNvPr id="6" name="Tijdelijke aanduiding voor inhoud 5">
            <a:extLst>
              <a:ext uri="{FF2B5EF4-FFF2-40B4-BE49-F238E27FC236}">
                <a16:creationId xmlns:a16="http://schemas.microsoft.com/office/drawing/2014/main" id="{32461D89-2F3D-72F6-F4BD-6253071D3ABC}"/>
              </a:ext>
            </a:extLst>
          </p:cNvPr>
          <p:cNvSpPr>
            <a:spLocks noGrp="1"/>
          </p:cNvSpPr>
          <p:nvPr>
            <p:ph sz="quarter" idx="14"/>
          </p:nvPr>
        </p:nvSpPr>
        <p:spPr>
          <a:xfrm>
            <a:off x="6172200" y="1786270"/>
            <a:ext cx="5105400" cy="4795283"/>
          </a:xfrm>
        </p:spPr>
        <p:txBody>
          <a:bodyPr/>
          <a:lstStyle/>
          <a:p>
            <a:pPr marL="0" indent="0">
              <a:buNone/>
            </a:pPr>
            <a:r>
              <a:rPr lang="az-Cyrl-AZ" b="1" dirty="0"/>
              <a:t>Луки 10:33-35</a:t>
            </a:r>
          </a:p>
          <a:p>
            <a:pPr marL="0" indent="0">
              <a:buNone/>
            </a:pPr>
            <a:r>
              <a:rPr lang="az-Cyrl-AZ" dirty="0"/>
              <a:t>Але до нього наблизився самарянин, який ішов, і, побачивши його, змилосердився. І він підійшов до нього, перев’язав йому рани, і вилив на них олії та вина. і він сів на нього на власному коні, і привіз його до заїжджого двору, і вигодував його. І коли він вийшов наступного дня, він вийняв два пенні, і дав їх господареві, і сказав йому: Бережи його, і все, що ти витратиш, я дам тобі, коли повернуся.</a:t>
            </a:r>
            <a:endParaRPr lang="nl-NL" dirty="0"/>
          </a:p>
        </p:txBody>
      </p:sp>
    </p:spTree>
    <p:extLst>
      <p:ext uri="{BB962C8B-B14F-4D97-AF65-F5344CB8AC3E}">
        <p14:creationId xmlns:p14="http://schemas.microsoft.com/office/powerpoint/2010/main" val="3830745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D18C9C4-6774-8355-199C-A98BECA40E6B}"/>
              </a:ext>
            </a:extLst>
          </p:cNvPr>
          <p:cNvSpPr>
            <a:spLocks noGrp="1"/>
          </p:cNvSpPr>
          <p:nvPr>
            <p:ph type="title"/>
          </p:nvPr>
        </p:nvSpPr>
        <p:spPr/>
        <p:txBody>
          <a:bodyPr>
            <a:normAutofit/>
          </a:bodyPr>
          <a:lstStyle/>
          <a:p>
            <a:r>
              <a:rPr lang="nl-NL" sz="4000" dirty="0">
                <a:solidFill>
                  <a:schemeClr val="accent1">
                    <a:lumMod val="75000"/>
                  </a:schemeClr>
                </a:solidFill>
                <a:latin typeface="Aharoni" panose="02010803020104030203" pitchFamily="2" charset="-79"/>
                <a:cs typeface="Aharoni" panose="02010803020104030203" pitchFamily="2" charset="-79"/>
              </a:rPr>
              <a:t>Jezus was bewogen</a:t>
            </a:r>
          </a:p>
        </p:txBody>
      </p:sp>
      <p:sp>
        <p:nvSpPr>
          <p:cNvPr id="5" name="Tijdelijke aanduiding voor inhoud 4">
            <a:extLst>
              <a:ext uri="{FF2B5EF4-FFF2-40B4-BE49-F238E27FC236}">
                <a16:creationId xmlns:a16="http://schemas.microsoft.com/office/drawing/2014/main" id="{A9527A30-6E95-54D6-E7AC-0372D42F646D}"/>
              </a:ext>
            </a:extLst>
          </p:cNvPr>
          <p:cNvSpPr>
            <a:spLocks noGrp="1"/>
          </p:cNvSpPr>
          <p:nvPr>
            <p:ph sz="quarter" idx="13"/>
          </p:nvPr>
        </p:nvSpPr>
        <p:spPr>
          <a:xfrm>
            <a:off x="913773" y="2367092"/>
            <a:ext cx="4366437" cy="3424107"/>
          </a:xfrm>
        </p:spPr>
        <p:txBody>
          <a:bodyPr/>
          <a:lstStyle/>
          <a:p>
            <a:pPr marL="0" indent="0">
              <a:buNone/>
            </a:pPr>
            <a:r>
              <a:rPr lang="nl-NL" b="1" cap="none" dirty="0">
                <a:latin typeface="Arial" panose="020B0604020202020204" pitchFamily="34" charset="0"/>
                <a:cs typeface="Arial" panose="020B0604020202020204" pitchFamily="34" charset="0"/>
              </a:rPr>
              <a:t>Mat 9:36  </a:t>
            </a:r>
          </a:p>
          <a:p>
            <a:pPr marL="0" indent="0">
              <a:buNone/>
            </a:pPr>
            <a:r>
              <a:rPr lang="nl-NL" cap="none" dirty="0">
                <a:latin typeface="Arial" panose="020B0604020202020204" pitchFamily="34" charset="0"/>
                <a:cs typeface="Arial" panose="020B0604020202020204" pitchFamily="34" charset="0"/>
              </a:rPr>
              <a:t>Toen Hij de menigte zag, was Hij </a:t>
            </a:r>
            <a:r>
              <a:rPr lang="nl-NL" b="1" cap="none" dirty="0">
                <a:solidFill>
                  <a:schemeClr val="accent1">
                    <a:lumMod val="75000"/>
                  </a:schemeClr>
                </a:solidFill>
                <a:latin typeface="Arial" panose="020B0604020202020204" pitchFamily="34" charset="0"/>
                <a:cs typeface="Arial" panose="020B0604020202020204" pitchFamily="34" charset="0"/>
              </a:rPr>
              <a:t>innerlijk met ontferming bewogen </a:t>
            </a:r>
            <a:r>
              <a:rPr lang="nl-NL" cap="none" dirty="0">
                <a:latin typeface="Arial" panose="020B0604020202020204" pitchFamily="34" charset="0"/>
                <a:cs typeface="Arial" panose="020B0604020202020204" pitchFamily="34" charset="0"/>
              </a:rPr>
              <a:t>over hen, omdat zij vermoeid en verstrooid waren, zoals schapen die geen herder hebben.</a:t>
            </a:r>
          </a:p>
        </p:txBody>
      </p:sp>
      <p:sp>
        <p:nvSpPr>
          <p:cNvPr id="6" name="Tijdelijke aanduiding voor inhoud 5">
            <a:extLst>
              <a:ext uri="{FF2B5EF4-FFF2-40B4-BE49-F238E27FC236}">
                <a16:creationId xmlns:a16="http://schemas.microsoft.com/office/drawing/2014/main" id="{32461D89-2F3D-72F6-F4BD-6253071D3ABC}"/>
              </a:ext>
            </a:extLst>
          </p:cNvPr>
          <p:cNvSpPr>
            <a:spLocks noGrp="1"/>
          </p:cNvSpPr>
          <p:nvPr>
            <p:ph sz="quarter" idx="14"/>
          </p:nvPr>
        </p:nvSpPr>
        <p:spPr>
          <a:xfrm>
            <a:off x="6507127" y="2367092"/>
            <a:ext cx="4550734" cy="3424107"/>
          </a:xfrm>
        </p:spPr>
        <p:txBody>
          <a:bodyPr/>
          <a:lstStyle/>
          <a:p>
            <a:pPr marL="0" indent="0">
              <a:buNone/>
            </a:pPr>
            <a:r>
              <a:rPr lang="ru-RU" b="1" dirty="0"/>
              <a:t>Матвій 9:36</a:t>
            </a:r>
          </a:p>
          <a:p>
            <a:pPr marL="0" indent="0">
              <a:buNone/>
            </a:pPr>
            <a:r>
              <a:rPr lang="ru-RU" dirty="0"/>
              <a:t>Побачивши натовп, Він змилосердився над ними, бо вони були змучені та розпорошені, як вівці, що не мають пастуха.</a:t>
            </a:r>
            <a:endParaRPr lang="nl-NL" dirty="0"/>
          </a:p>
        </p:txBody>
      </p:sp>
    </p:spTree>
    <p:extLst>
      <p:ext uri="{BB962C8B-B14F-4D97-AF65-F5344CB8AC3E}">
        <p14:creationId xmlns:p14="http://schemas.microsoft.com/office/powerpoint/2010/main" val="2395558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D18C9C4-6774-8355-199C-A98BECA40E6B}"/>
              </a:ext>
            </a:extLst>
          </p:cNvPr>
          <p:cNvSpPr>
            <a:spLocks noGrp="1"/>
          </p:cNvSpPr>
          <p:nvPr>
            <p:ph type="title"/>
          </p:nvPr>
        </p:nvSpPr>
        <p:spPr/>
        <p:txBody>
          <a:bodyPr>
            <a:normAutofit/>
          </a:bodyPr>
          <a:lstStyle/>
          <a:p>
            <a:r>
              <a:rPr lang="nl-NL" sz="4000" dirty="0">
                <a:solidFill>
                  <a:schemeClr val="accent1">
                    <a:lumMod val="75000"/>
                  </a:schemeClr>
                </a:solidFill>
                <a:latin typeface="Aharoni" panose="02010803020104030203" pitchFamily="2" charset="-79"/>
                <a:cs typeface="Aharoni" panose="02010803020104030203" pitchFamily="2" charset="-79"/>
              </a:rPr>
              <a:t>God en het volk van Israël</a:t>
            </a:r>
          </a:p>
        </p:txBody>
      </p:sp>
      <p:sp>
        <p:nvSpPr>
          <p:cNvPr id="5" name="Tijdelijke aanduiding voor inhoud 4">
            <a:extLst>
              <a:ext uri="{FF2B5EF4-FFF2-40B4-BE49-F238E27FC236}">
                <a16:creationId xmlns:a16="http://schemas.microsoft.com/office/drawing/2014/main" id="{A9527A30-6E95-54D6-E7AC-0372D42F646D}"/>
              </a:ext>
            </a:extLst>
          </p:cNvPr>
          <p:cNvSpPr>
            <a:spLocks noGrp="1"/>
          </p:cNvSpPr>
          <p:nvPr>
            <p:ph sz="quarter" idx="13"/>
          </p:nvPr>
        </p:nvSpPr>
        <p:spPr>
          <a:xfrm>
            <a:off x="913774" y="2349795"/>
            <a:ext cx="4434403" cy="3441404"/>
          </a:xfrm>
        </p:spPr>
        <p:txBody>
          <a:bodyPr/>
          <a:lstStyle/>
          <a:p>
            <a:pPr marL="0" indent="0">
              <a:buNone/>
            </a:pPr>
            <a:r>
              <a:rPr lang="nl-NL" b="1" cap="none" dirty="0">
                <a:latin typeface="Arial" panose="020B0604020202020204" pitchFamily="34" charset="0"/>
                <a:cs typeface="Arial" panose="020B0604020202020204" pitchFamily="34" charset="0"/>
              </a:rPr>
              <a:t>Exodus 3:7  </a:t>
            </a:r>
          </a:p>
          <a:p>
            <a:pPr marL="0" indent="0">
              <a:buNone/>
            </a:pPr>
            <a:r>
              <a:rPr lang="nl-NL" cap="none" dirty="0">
                <a:latin typeface="Arial" panose="020B0604020202020204" pitchFamily="34" charset="0"/>
                <a:cs typeface="Arial" panose="020B0604020202020204" pitchFamily="34" charset="0"/>
              </a:rPr>
              <a:t>Ik heb duidelijk de onderdrukking van mijn volk, dat in Egypte is, gezien en heb hun geschreeuw om hulp vanwege hun slavendrijvers gehoord. </a:t>
            </a:r>
          </a:p>
          <a:p>
            <a:pPr marL="0" indent="0">
              <a:buNone/>
            </a:pPr>
            <a:r>
              <a:rPr lang="nl-NL" b="1" cap="none" dirty="0">
                <a:solidFill>
                  <a:schemeClr val="accent1">
                    <a:lumMod val="75000"/>
                  </a:schemeClr>
                </a:solidFill>
                <a:latin typeface="Arial" panose="020B0604020202020204" pitchFamily="34" charset="0"/>
                <a:cs typeface="Arial" panose="020B0604020202020204" pitchFamily="34" charset="0"/>
              </a:rPr>
              <a:t>Voorzeker, ik ken hun leed.</a:t>
            </a:r>
          </a:p>
        </p:txBody>
      </p:sp>
      <p:sp>
        <p:nvSpPr>
          <p:cNvPr id="6" name="Tijdelijke aanduiding voor inhoud 5">
            <a:extLst>
              <a:ext uri="{FF2B5EF4-FFF2-40B4-BE49-F238E27FC236}">
                <a16:creationId xmlns:a16="http://schemas.microsoft.com/office/drawing/2014/main" id="{32461D89-2F3D-72F6-F4BD-6253071D3ABC}"/>
              </a:ext>
            </a:extLst>
          </p:cNvPr>
          <p:cNvSpPr>
            <a:spLocks noGrp="1"/>
          </p:cNvSpPr>
          <p:nvPr>
            <p:ph sz="quarter" idx="14"/>
          </p:nvPr>
        </p:nvSpPr>
        <p:spPr>
          <a:xfrm>
            <a:off x="6172200" y="2349795"/>
            <a:ext cx="5105400" cy="3441404"/>
          </a:xfrm>
        </p:spPr>
        <p:txBody>
          <a:bodyPr/>
          <a:lstStyle/>
          <a:p>
            <a:pPr marL="0" indent="0">
              <a:buNone/>
            </a:pPr>
            <a:r>
              <a:rPr lang="ru-RU" b="1" dirty="0"/>
              <a:t>Вихід 3:7</a:t>
            </a:r>
          </a:p>
          <a:p>
            <a:pPr marL="0" indent="0">
              <a:buNone/>
            </a:pPr>
            <a:r>
              <a:rPr lang="ru-RU" dirty="0"/>
              <a:t>Я ясно бачив гноблення мого народу, що в Єгипті, і чув їхні крики про допомогу від своїх поневолювачів.</a:t>
            </a:r>
          </a:p>
          <a:p>
            <a:pPr marL="0" indent="0">
              <a:buNone/>
            </a:pPr>
            <a:r>
              <a:rPr lang="ru-RU" b="1" dirty="0">
                <a:solidFill>
                  <a:schemeClr val="accent1">
                    <a:lumMod val="75000"/>
                  </a:schemeClr>
                </a:solidFill>
              </a:rPr>
              <a:t>Звичайно, я знаю їхні страждання.</a:t>
            </a:r>
            <a:endParaRPr lang="nl-NL" b="1" dirty="0">
              <a:solidFill>
                <a:schemeClr val="accent1">
                  <a:lumMod val="75000"/>
                </a:schemeClr>
              </a:solidFill>
            </a:endParaRPr>
          </a:p>
        </p:txBody>
      </p:sp>
    </p:spTree>
    <p:extLst>
      <p:ext uri="{BB962C8B-B14F-4D97-AF65-F5344CB8AC3E}">
        <p14:creationId xmlns:p14="http://schemas.microsoft.com/office/powerpoint/2010/main" val="2322148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D18C9C4-6774-8355-199C-A98BECA40E6B}"/>
              </a:ext>
            </a:extLst>
          </p:cNvPr>
          <p:cNvSpPr>
            <a:spLocks noGrp="1"/>
          </p:cNvSpPr>
          <p:nvPr>
            <p:ph type="title"/>
          </p:nvPr>
        </p:nvSpPr>
        <p:spPr>
          <a:xfrm>
            <a:off x="913775" y="618518"/>
            <a:ext cx="10364451" cy="880674"/>
          </a:xfrm>
        </p:spPr>
        <p:txBody>
          <a:bodyPr>
            <a:normAutofit/>
          </a:bodyPr>
          <a:lstStyle/>
          <a:p>
            <a:r>
              <a:rPr lang="nl-NL" sz="4000" dirty="0">
                <a:solidFill>
                  <a:schemeClr val="accent1">
                    <a:lumMod val="75000"/>
                  </a:schemeClr>
                </a:solidFill>
                <a:latin typeface="Aharoni" panose="02010803020104030203" pitchFamily="2" charset="-79"/>
                <a:cs typeface="Aharoni" panose="02010803020104030203" pitchFamily="2" charset="-79"/>
              </a:rPr>
              <a:t>God van vertroosting</a:t>
            </a:r>
          </a:p>
        </p:txBody>
      </p:sp>
      <p:sp>
        <p:nvSpPr>
          <p:cNvPr id="5" name="Tijdelijke aanduiding voor inhoud 4">
            <a:extLst>
              <a:ext uri="{FF2B5EF4-FFF2-40B4-BE49-F238E27FC236}">
                <a16:creationId xmlns:a16="http://schemas.microsoft.com/office/drawing/2014/main" id="{A9527A30-6E95-54D6-E7AC-0372D42F646D}"/>
              </a:ext>
            </a:extLst>
          </p:cNvPr>
          <p:cNvSpPr>
            <a:spLocks noGrp="1"/>
          </p:cNvSpPr>
          <p:nvPr>
            <p:ph sz="quarter" idx="13"/>
          </p:nvPr>
        </p:nvSpPr>
        <p:spPr>
          <a:xfrm>
            <a:off x="913774" y="2498651"/>
            <a:ext cx="4615156" cy="3762097"/>
          </a:xfrm>
        </p:spPr>
        <p:txBody>
          <a:bodyPr/>
          <a:lstStyle/>
          <a:p>
            <a:pPr marL="0" indent="0">
              <a:buNone/>
            </a:pPr>
            <a:r>
              <a:rPr lang="nl-NL" b="1" cap="none" dirty="0">
                <a:latin typeface="Arial" panose="020B0604020202020204" pitchFamily="34" charset="0"/>
                <a:cs typeface="Arial" panose="020B0604020202020204" pitchFamily="34" charset="0"/>
              </a:rPr>
              <a:t>Hoe vertroost God zijn kinderen?</a:t>
            </a:r>
          </a:p>
          <a:p>
            <a:r>
              <a:rPr lang="nl-NL" cap="none" dirty="0">
                <a:latin typeface="Arial" panose="020B0604020202020204" pitchFamily="34" charset="0"/>
                <a:cs typeface="Arial" panose="020B0604020202020204" pitchFamily="34" charset="0"/>
              </a:rPr>
              <a:t>Door zijn Geest</a:t>
            </a:r>
          </a:p>
          <a:p>
            <a:r>
              <a:rPr lang="nl-NL" cap="none" dirty="0">
                <a:latin typeface="Arial" panose="020B0604020202020204" pitchFamily="34" charset="0"/>
                <a:cs typeface="Arial" panose="020B0604020202020204" pitchFamily="34" charset="0"/>
              </a:rPr>
              <a:t>Door zijn </a:t>
            </a:r>
            <a:r>
              <a:rPr lang="nl-NL" cap="none">
                <a:latin typeface="Arial" panose="020B0604020202020204" pitchFamily="34" charset="0"/>
                <a:cs typeface="Arial" panose="020B0604020202020204" pitchFamily="34" charset="0"/>
              </a:rPr>
              <a:t>belofte “Ik </a:t>
            </a:r>
            <a:r>
              <a:rPr lang="nl-NL" cap="none" dirty="0">
                <a:latin typeface="Arial" panose="020B0604020202020204" pitchFamily="34" charset="0"/>
                <a:cs typeface="Arial" panose="020B0604020202020204" pitchFamily="34" charset="0"/>
              </a:rPr>
              <a:t>zal je nooit verlaten“</a:t>
            </a:r>
          </a:p>
          <a:p>
            <a:r>
              <a:rPr lang="nl-NL" cap="none" dirty="0">
                <a:latin typeface="Arial" panose="020B0604020202020204" pitchFamily="34" charset="0"/>
                <a:cs typeface="Arial" panose="020B0604020202020204" pitchFamily="34" charset="0"/>
              </a:rPr>
              <a:t>Door elkaar als broeders en zusters</a:t>
            </a:r>
          </a:p>
          <a:p>
            <a:endParaRPr lang="nl-NL" dirty="0"/>
          </a:p>
        </p:txBody>
      </p:sp>
      <p:sp>
        <p:nvSpPr>
          <p:cNvPr id="6" name="Tijdelijke aanduiding voor inhoud 5">
            <a:extLst>
              <a:ext uri="{FF2B5EF4-FFF2-40B4-BE49-F238E27FC236}">
                <a16:creationId xmlns:a16="http://schemas.microsoft.com/office/drawing/2014/main" id="{32461D89-2F3D-72F6-F4BD-6253071D3ABC}"/>
              </a:ext>
            </a:extLst>
          </p:cNvPr>
          <p:cNvSpPr>
            <a:spLocks noGrp="1"/>
          </p:cNvSpPr>
          <p:nvPr>
            <p:ph sz="quarter" idx="14"/>
          </p:nvPr>
        </p:nvSpPr>
        <p:spPr>
          <a:xfrm>
            <a:off x="6172200" y="2498651"/>
            <a:ext cx="5105400" cy="3762097"/>
          </a:xfrm>
        </p:spPr>
        <p:txBody>
          <a:bodyPr/>
          <a:lstStyle/>
          <a:p>
            <a:pPr marL="0" indent="0">
              <a:buNone/>
            </a:pPr>
            <a:r>
              <a:rPr lang="ru-RU" b="1" dirty="0"/>
              <a:t>Як Бог втішає Своїх дітей?</a:t>
            </a:r>
          </a:p>
          <a:p>
            <a:r>
              <a:rPr lang="ru-RU" dirty="0"/>
              <a:t>Його Духом</a:t>
            </a:r>
          </a:p>
          <a:p>
            <a:r>
              <a:rPr lang="ru-RU" dirty="0"/>
              <a:t>За його обіцянкою "Я ніколи не покину тебе"</a:t>
            </a:r>
          </a:p>
          <a:p>
            <a:r>
              <a:rPr lang="ru-RU" dirty="0"/>
              <a:t>Змішалися як брати і сестри</a:t>
            </a:r>
            <a:endParaRPr lang="nl-NL" dirty="0"/>
          </a:p>
        </p:txBody>
      </p:sp>
    </p:spTree>
    <p:extLst>
      <p:ext uri="{BB962C8B-B14F-4D97-AF65-F5344CB8AC3E}">
        <p14:creationId xmlns:p14="http://schemas.microsoft.com/office/powerpoint/2010/main" val="1949242749"/>
      </p:ext>
    </p:extLst>
  </p:cSld>
  <p:clrMapOvr>
    <a:masterClrMapping/>
  </p:clrMapOvr>
</p:sld>
</file>

<file path=ppt/theme/theme1.xml><?xml version="1.0" encoding="utf-8"?>
<a:theme xmlns:a="http://schemas.openxmlformats.org/drawingml/2006/main" name="Druppel">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TM04033925[[fn=Druppel]]</Template>
  <TotalTime>59</TotalTime>
  <Words>549</Words>
  <Application>Microsoft Office PowerPoint</Application>
  <PresentationFormat>Breedbeeld</PresentationFormat>
  <Paragraphs>32</Paragraphs>
  <Slides>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vt:i4>
      </vt:variant>
    </vt:vector>
  </HeadingPairs>
  <TitlesOfParts>
    <vt:vector size="10" baseType="lpstr">
      <vt:lpstr>Aharoni</vt:lpstr>
      <vt:lpstr>Arial</vt:lpstr>
      <vt:lpstr>Tw Cen MT</vt:lpstr>
      <vt:lpstr>Druppel</vt:lpstr>
      <vt:lpstr>TROOST MIJN VOLK</vt:lpstr>
      <vt:lpstr>Troost, troost Mijn volk, ……</vt:lpstr>
      <vt:lpstr>de barmhartige Samaritaan die met ‘innerlijke ontferming’ bewogen was </vt:lpstr>
      <vt:lpstr>Jezus was bewogen</vt:lpstr>
      <vt:lpstr>God en het volk van Israël</vt:lpstr>
      <vt:lpstr>God van vertroosting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TROOST MIJN VOLK</dc:title>
  <dc:creator>Hilda Kizilirmak - Hollestelle</dc:creator>
  <cp:lastModifiedBy>Hilda Kizilirmak - Hollestelle</cp:lastModifiedBy>
  <cp:revision>4</cp:revision>
  <dcterms:created xsi:type="dcterms:W3CDTF">2023-02-16T19:48:20Z</dcterms:created>
  <dcterms:modified xsi:type="dcterms:W3CDTF">2023-02-16T20:48:00Z</dcterms:modified>
</cp:coreProperties>
</file>