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70" r:id="rId3"/>
    <p:sldId id="262" r:id="rId4"/>
    <p:sldId id="271" r:id="rId5"/>
    <p:sldId id="272" r:id="rId6"/>
    <p:sldId id="292" r:id="rId7"/>
    <p:sldId id="276" r:id="rId8"/>
    <p:sldId id="279" r:id="rId9"/>
    <p:sldId id="294" r:id="rId10"/>
    <p:sldId id="283" r:id="rId11"/>
    <p:sldId id="295" r:id="rId12"/>
    <p:sldId id="296" r:id="rId13"/>
    <p:sldId id="286" r:id="rId14"/>
    <p:sldId id="287" r:id="rId15"/>
    <p:sldId id="298" r:id="rId16"/>
    <p:sldId id="282" r:id="rId17"/>
    <p:sldId id="291" r:id="rId18"/>
    <p:sldId id="290" r:id="rId19"/>
  </p:sldIdLst>
  <p:sldSz cx="18288000" cy="10287000"/>
  <p:notesSz cx="6858000" cy="9144000"/>
  <p:embeddedFontLst>
    <p:embeddedFont>
      <p:font typeface="29LT Riwaya Informal" panose="020B0604020202020204" charset="-78"/>
      <p:regular r:id="rId20"/>
    </p:embeddedFont>
    <p:embeddedFont>
      <p:font typeface="GentiumAlt" panose="02000503060000020004" pitchFamily="2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EB0"/>
    <a:srgbClr val="C76224"/>
    <a:srgbClr val="1E0B05"/>
    <a:srgbClr val="000000"/>
    <a:srgbClr val="02183B"/>
    <a:srgbClr val="1C0B04"/>
    <a:srgbClr val="4D1A09"/>
    <a:srgbClr val="D27C21"/>
    <a:srgbClr val="521E06"/>
    <a:srgbClr val="021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80387" autoAdjust="0"/>
  </p:normalViewPr>
  <p:slideViewPr>
    <p:cSldViewPr>
      <p:cViewPr varScale="1">
        <p:scale>
          <a:sx n="32" d="100"/>
          <a:sy n="32" d="100"/>
        </p:scale>
        <p:origin x="134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50154"/>
            <a:ext cx="18363849" cy="13344397"/>
          </a:xfrm>
          <a:custGeom>
            <a:avLst/>
            <a:gdLst/>
            <a:ahLst/>
            <a:cxnLst/>
            <a:rect l="l" t="t" r="r" b="b"/>
            <a:pathLst>
              <a:path w="18363849" h="13344397">
                <a:moveTo>
                  <a:pt x="0" y="0"/>
                </a:moveTo>
                <a:lnTo>
                  <a:pt x="18363849" y="0"/>
                </a:lnTo>
                <a:lnTo>
                  <a:pt x="18363849" y="13344397"/>
                </a:lnTo>
                <a:lnTo>
                  <a:pt x="0" y="133443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3AC7669-89A3-26C5-B265-12CBFDCF0519}"/>
              </a:ext>
            </a:extLst>
          </p:cNvPr>
          <p:cNvSpPr txBox="1"/>
          <p:nvPr/>
        </p:nvSpPr>
        <p:spPr>
          <a:xfrm>
            <a:off x="533400" y="1409700"/>
            <a:ext cx="4680111" cy="2431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30"/>
              </a:lnSpc>
            </a:pPr>
            <a:r>
              <a:rPr lang="en-US" sz="11000" dirty="0" err="1">
                <a:solidFill>
                  <a:srgbClr val="D8DDFF"/>
                </a:solidFill>
                <a:latin typeface="29LT Riwaya Informal"/>
              </a:rPr>
              <a:t>Kom</a:t>
            </a:r>
            <a:r>
              <a:rPr lang="en-US" sz="11000" dirty="0">
                <a:solidFill>
                  <a:srgbClr val="D8DDFF"/>
                </a:solidFill>
                <a:latin typeface="29LT Riwaya Informal"/>
              </a:rPr>
              <a:t> en </a:t>
            </a:r>
            <a:r>
              <a:rPr lang="en-US" sz="11000" dirty="0" err="1">
                <a:solidFill>
                  <a:srgbClr val="D8DDFF"/>
                </a:solidFill>
                <a:latin typeface="29LT Riwaya Informal"/>
              </a:rPr>
              <a:t>zie</a:t>
            </a:r>
            <a:r>
              <a:rPr lang="en-US" sz="11000" dirty="0">
                <a:solidFill>
                  <a:srgbClr val="D8DDFF"/>
                </a:solidFill>
                <a:latin typeface="29LT Riwaya Informal"/>
              </a:rPr>
              <a:t> ....</a:t>
            </a:r>
          </a:p>
        </p:txBody>
      </p:sp>
    </p:spTree>
    <p:extLst>
      <p:ext uri="{BB962C8B-B14F-4D97-AF65-F5344CB8AC3E}">
        <p14:creationId xmlns:p14="http://schemas.microsoft.com/office/powerpoint/2010/main" val="141478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hemel, buitenshuis, Hemellichaam, duisternis&#10;&#10;Automatisch gegenereerde beschrijving">
            <a:extLst>
              <a:ext uri="{FF2B5EF4-FFF2-40B4-BE49-F238E27FC236}">
                <a16:creationId xmlns:a16="http://schemas.microsoft.com/office/drawing/2014/main" id="{0B44270C-9905-65C3-9C30-609A8466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"/>
          <a:stretch/>
        </p:blipFill>
        <p:spPr>
          <a:xfrm>
            <a:off x="3783534" y="10"/>
            <a:ext cx="14504463" cy="10286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85394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6F09BC9-1554-469E-8581-70CE22F6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718566"/>
            <a:ext cx="7086600" cy="3787134"/>
          </a:xfrm>
        </p:spPr>
        <p:txBody>
          <a:bodyPr>
            <a:noAutofit/>
          </a:bodyPr>
          <a:lstStyle/>
          <a:p>
            <a:r>
              <a:rPr lang="nl-NL" sz="7800" i="1" dirty="0">
                <a:latin typeface="GentiumAlt" panose="02000503060000020004" pitchFamily="2" charset="0"/>
              </a:rPr>
              <a:t>Innerlijke vrede voor iedereen persoonlijk</a:t>
            </a:r>
          </a:p>
        </p:txBody>
      </p:sp>
    </p:spTree>
    <p:extLst>
      <p:ext uri="{BB962C8B-B14F-4D97-AF65-F5344CB8AC3E}">
        <p14:creationId xmlns:p14="http://schemas.microsoft.com/office/powerpoint/2010/main" val="403520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kaars, was, vlam, licht&#10;&#10;Automatisch gegenereerde beschrijving">
            <a:extLst>
              <a:ext uri="{FF2B5EF4-FFF2-40B4-BE49-F238E27FC236}">
                <a16:creationId xmlns:a16="http://schemas.microsoft.com/office/drawing/2014/main" id="{1776A874-C35D-E34A-E0A0-38888AACA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/>
          <a:stretch/>
        </p:blipFill>
        <p:spPr>
          <a:xfrm>
            <a:off x="-914400" y="10"/>
            <a:ext cx="14504463" cy="10286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74FD1F1-42E6-03EB-CDE0-4794DA69515F}"/>
              </a:ext>
            </a:extLst>
          </p:cNvPr>
          <p:cNvSpPr txBox="1">
            <a:spLocks/>
          </p:cNvSpPr>
          <p:nvPr/>
        </p:nvSpPr>
        <p:spPr>
          <a:xfrm>
            <a:off x="11297415" y="547687"/>
            <a:ext cx="6838185" cy="28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>
                <a:latin typeface="GentiumAlt" panose="02000503060000020004" pitchFamily="2" charset="0"/>
              </a:rPr>
              <a:t>Filippenzen 4:6-7</a:t>
            </a:r>
            <a:endParaRPr lang="en-US" sz="6000" i="1" dirty="0">
              <a:latin typeface="GentiumAlt" panose="02000503060000020004" pitchFamily="2" charset="0"/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BFE7DEA5-41E1-21E8-1EC4-2E27C631D15B}"/>
              </a:ext>
            </a:extLst>
          </p:cNvPr>
          <p:cNvSpPr txBox="1">
            <a:spLocks/>
          </p:cNvSpPr>
          <p:nvPr/>
        </p:nvSpPr>
        <p:spPr>
          <a:xfrm>
            <a:off x="11297415" y="3651301"/>
            <a:ext cx="6838185" cy="644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Font typeface="Arial" pitchFamily="34" charset="0"/>
              <a:buNone/>
            </a:pPr>
            <a:r>
              <a:rPr lang="nl-NL" sz="4400" kern="100">
                <a:ea typeface="Calibri" panose="020F0502020204030204" pitchFamily="34" charset="0"/>
                <a:cs typeface="Arial" panose="020B0604020202020204" pitchFamily="34" charset="0"/>
              </a:rPr>
              <a:t>Wees over niets bezorgd, maar vraag in alle omstandigheden aan God wat u nodig hebt en dank Hem in uw gebeden. Dan zal de vrede van God, die alle verstand te boven gaat, uw hart en gedachten in Christus Jezus bewaren.</a:t>
            </a:r>
            <a:endParaRPr lang="nl-NL" sz="4400" kern="1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0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kaars, was, vlam, licht&#10;&#10;Automatisch gegenereerde beschrijving">
            <a:extLst>
              <a:ext uri="{FF2B5EF4-FFF2-40B4-BE49-F238E27FC236}">
                <a16:creationId xmlns:a16="http://schemas.microsoft.com/office/drawing/2014/main" id="{1776A874-C35D-E34A-E0A0-38888AACA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/>
          <a:stretch/>
        </p:blipFill>
        <p:spPr>
          <a:xfrm>
            <a:off x="-914400" y="10"/>
            <a:ext cx="14504463" cy="10286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DFAA9C-88DC-04E7-DABA-3CDC967D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7415" y="547687"/>
            <a:ext cx="5999985" cy="28498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i="1" dirty="0">
                <a:latin typeface="GentiumAlt" panose="02000503060000020004" pitchFamily="2" charset="0"/>
              </a:rPr>
              <a:t>Psalm 4:9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7A41CC-4A85-7EFB-D2E5-6C2DCBD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7415" y="3651301"/>
            <a:ext cx="6152385" cy="6445199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nl-NL" sz="4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vrede zal ik gaan liggen en weldra slapen,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sz="4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want U alleen, HEERE, doet mij veilig wonen.</a:t>
            </a:r>
          </a:p>
        </p:txBody>
      </p:sp>
    </p:spTree>
    <p:extLst>
      <p:ext uri="{BB962C8B-B14F-4D97-AF65-F5344CB8AC3E}">
        <p14:creationId xmlns:p14="http://schemas.microsoft.com/office/powerpoint/2010/main" val="297704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hemel, buitenshuis, Hemellichaam, duisternis&#10;&#10;Automatisch gegenereerde beschrijving">
            <a:extLst>
              <a:ext uri="{FF2B5EF4-FFF2-40B4-BE49-F238E27FC236}">
                <a16:creationId xmlns:a16="http://schemas.microsoft.com/office/drawing/2014/main" id="{0B44270C-9905-65C3-9C30-609A8466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"/>
          <a:stretch/>
        </p:blipFill>
        <p:spPr>
          <a:xfrm>
            <a:off x="3783534" y="10"/>
            <a:ext cx="14504463" cy="10286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85394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6F09BC9-1554-469E-8581-70CE22F6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718566"/>
            <a:ext cx="7086600" cy="3787134"/>
          </a:xfrm>
        </p:spPr>
        <p:txBody>
          <a:bodyPr>
            <a:noAutofit/>
          </a:bodyPr>
          <a:lstStyle/>
          <a:p>
            <a:r>
              <a:rPr lang="nl-NL" sz="7800" i="1" dirty="0">
                <a:latin typeface="GentiumAlt" panose="02000503060000020004" pitchFamily="2" charset="0"/>
              </a:rPr>
              <a:t>Wij mogen vrede brengen</a:t>
            </a:r>
          </a:p>
        </p:txBody>
      </p:sp>
    </p:spTree>
    <p:extLst>
      <p:ext uri="{BB962C8B-B14F-4D97-AF65-F5344CB8AC3E}">
        <p14:creationId xmlns:p14="http://schemas.microsoft.com/office/powerpoint/2010/main" val="62820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wolk, hemel, Achterverlichting, zonlicht&#10;&#10;Automatisch gegenereerde beschrijving">
            <a:extLst>
              <a:ext uri="{FF2B5EF4-FFF2-40B4-BE49-F238E27FC236}">
                <a16:creationId xmlns:a16="http://schemas.microsoft.com/office/drawing/2014/main" id="{30C4339B-4F6A-3DC3-4F07-79EDC27992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r="3888"/>
          <a:stretch/>
        </p:blipFill>
        <p:spPr>
          <a:xfrm>
            <a:off x="1" y="10"/>
            <a:ext cx="14504463" cy="10286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3F92FA8-7A72-4721-EF0D-C707F586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7415" y="547687"/>
            <a:ext cx="5733283" cy="28498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i="1" dirty="0" err="1">
                <a:latin typeface="GentiumAlt" panose="02000503060000020004" pitchFamily="2" charset="0"/>
              </a:rPr>
              <a:t>Mattheüs</a:t>
            </a:r>
            <a:r>
              <a:rPr lang="en-US" sz="6000" i="1" dirty="0">
                <a:latin typeface="GentiumAlt" panose="02000503060000020004" pitchFamily="2" charset="0"/>
              </a:rPr>
              <a:t> 5:9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03E2E7A0-DC03-AF60-68B1-123384D0C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7415" y="3651301"/>
            <a:ext cx="5733283" cy="5614143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nl-NL" sz="4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Gelukkig die vrede brengen, want zij zullen kinderen van God genoemd worden. </a:t>
            </a:r>
          </a:p>
        </p:txBody>
      </p:sp>
    </p:spTree>
    <p:extLst>
      <p:ext uri="{BB962C8B-B14F-4D97-AF65-F5344CB8AC3E}">
        <p14:creationId xmlns:p14="http://schemas.microsoft.com/office/powerpoint/2010/main" val="40258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wolk, hemel, Achterverlichting, zonlicht&#10;&#10;Automatisch gegenereerde beschrijving">
            <a:extLst>
              <a:ext uri="{FF2B5EF4-FFF2-40B4-BE49-F238E27FC236}">
                <a16:creationId xmlns:a16="http://schemas.microsoft.com/office/drawing/2014/main" id="{30C4339B-4F6A-3DC3-4F07-79EDC27992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r="3888"/>
          <a:stretch/>
        </p:blipFill>
        <p:spPr>
          <a:xfrm>
            <a:off x="1" y="10"/>
            <a:ext cx="14504463" cy="10286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C1696AB-9721-6AD1-9024-98729E5E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7415" y="547687"/>
            <a:ext cx="5733283" cy="28498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i="1" dirty="0" err="1">
                <a:latin typeface="GentiumAlt" panose="02000503060000020004" pitchFamily="2" charset="0"/>
              </a:rPr>
              <a:t>Romeinen</a:t>
            </a:r>
            <a:r>
              <a:rPr lang="en-US" sz="6000" i="1" dirty="0">
                <a:latin typeface="GentiumAlt" panose="02000503060000020004" pitchFamily="2" charset="0"/>
              </a:rPr>
              <a:t> 12:18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531A6A0A-3E8C-A507-8B21-484034AC5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7415" y="3651301"/>
            <a:ext cx="5733283" cy="5614143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nl-NL" sz="4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Stel, voor zover het in uw macht ligt, alles in het werk om met alle mensen in vrede te leven.</a:t>
            </a:r>
          </a:p>
        </p:txBody>
      </p:sp>
    </p:spTree>
    <p:extLst>
      <p:ext uri="{BB962C8B-B14F-4D97-AF65-F5344CB8AC3E}">
        <p14:creationId xmlns:p14="http://schemas.microsoft.com/office/powerpoint/2010/main" val="1617711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C76224"/>
            </a:gs>
            <a:gs pos="0">
              <a:srgbClr val="909EB0"/>
            </a:gs>
            <a:gs pos="77000">
              <a:srgbClr val="1E0B05"/>
            </a:gs>
            <a:gs pos="40000">
              <a:srgbClr val="904B15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Afbeelding met kaars, was, vlam, licht&#10;&#10;Automatisch gegenereerde beschrijving">
            <a:extLst>
              <a:ext uri="{FF2B5EF4-FFF2-40B4-BE49-F238E27FC236}">
                <a16:creationId xmlns:a16="http://schemas.microsoft.com/office/drawing/2014/main" id="{FF9CB267-4661-CC33-DF54-B9654035C2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2" r="6709" b="1"/>
          <a:stretch/>
        </p:blipFill>
        <p:spPr>
          <a:xfrm>
            <a:off x="6624000" y="2623500"/>
            <a:ext cx="5040000" cy="5040000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5" name="Afbeelding 14" descr="Afbeelding met wolk, hemel, Achterverlichting, zonlicht&#10;&#10;Automatisch gegenereerde beschrijving">
            <a:extLst>
              <a:ext uri="{FF2B5EF4-FFF2-40B4-BE49-F238E27FC236}">
                <a16:creationId xmlns:a16="http://schemas.microsoft.com/office/drawing/2014/main" id="{E0769FAF-EA19-6631-D952-E90B7BFF07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0" r="17490" b="1"/>
          <a:stretch/>
        </p:blipFill>
        <p:spPr>
          <a:xfrm>
            <a:off x="12573000" y="2623500"/>
            <a:ext cx="5040000" cy="5040000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0" name="Afbeelding 19" descr="Afbeelding met kroonjuwelen, kroon, accessoire, hoofddracht met juwelen&#10;&#10;Automatisch gegenereerde beschrijving">
            <a:extLst>
              <a:ext uri="{FF2B5EF4-FFF2-40B4-BE49-F238E27FC236}">
                <a16:creationId xmlns:a16="http://schemas.microsoft.com/office/drawing/2014/main" id="{1B5A10AD-3E82-D5BE-53EE-D10D7E9DB3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3" r="6878" b="1"/>
          <a:stretch/>
        </p:blipFill>
        <p:spPr>
          <a:xfrm>
            <a:off x="675000" y="2623500"/>
            <a:ext cx="5040000" cy="5040000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975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50154"/>
            <a:ext cx="18363849" cy="13344397"/>
          </a:xfrm>
          <a:custGeom>
            <a:avLst/>
            <a:gdLst/>
            <a:ahLst/>
            <a:cxnLst/>
            <a:rect l="l" t="t" r="r" b="b"/>
            <a:pathLst>
              <a:path w="18363849" h="13344397">
                <a:moveTo>
                  <a:pt x="0" y="0"/>
                </a:moveTo>
                <a:lnTo>
                  <a:pt x="18363849" y="0"/>
                </a:lnTo>
                <a:lnTo>
                  <a:pt x="18363849" y="13344397"/>
                </a:lnTo>
                <a:lnTo>
                  <a:pt x="0" y="133443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3AC7669-89A3-26C5-B265-12CBFDCF0519}"/>
              </a:ext>
            </a:extLst>
          </p:cNvPr>
          <p:cNvSpPr txBox="1"/>
          <p:nvPr/>
        </p:nvSpPr>
        <p:spPr>
          <a:xfrm>
            <a:off x="533400" y="1409700"/>
            <a:ext cx="4680111" cy="2431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30"/>
              </a:lnSpc>
            </a:pPr>
            <a:r>
              <a:rPr lang="en-US" sz="11000" dirty="0" err="1">
                <a:solidFill>
                  <a:srgbClr val="D8DDFF"/>
                </a:solidFill>
                <a:latin typeface="29LT Riwaya Informal"/>
              </a:rPr>
              <a:t>Kom</a:t>
            </a:r>
            <a:r>
              <a:rPr lang="en-US" sz="11000" dirty="0">
                <a:solidFill>
                  <a:srgbClr val="D8DDFF"/>
                </a:solidFill>
                <a:latin typeface="29LT Riwaya Informal"/>
              </a:rPr>
              <a:t> en </a:t>
            </a:r>
            <a:r>
              <a:rPr lang="en-US" sz="11000" dirty="0" err="1">
                <a:solidFill>
                  <a:srgbClr val="D8DDFF"/>
                </a:solidFill>
                <a:latin typeface="29LT Riwaya Informal"/>
              </a:rPr>
              <a:t>zie</a:t>
            </a:r>
            <a:r>
              <a:rPr lang="en-US" sz="11000" dirty="0">
                <a:solidFill>
                  <a:srgbClr val="D8DDFF"/>
                </a:solidFill>
                <a:latin typeface="29LT Riwaya Informal"/>
              </a:rPr>
              <a:t> ....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92AB17C-B61A-D9B0-F49C-12482BE42D8F}"/>
              </a:ext>
            </a:extLst>
          </p:cNvPr>
          <p:cNvSpPr txBox="1"/>
          <p:nvPr/>
        </p:nvSpPr>
        <p:spPr>
          <a:xfrm>
            <a:off x="10972800" y="7505700"/>
            <a:ext cx="6516753" cy="1452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4"/>
              </a:lnSpc>
              <a:spcBef>
                <a:spcPct val="0"/>
              </a:spcBef>
            </a:pPr>
            <a:r>
              <a:rPr lang="en-US" sz="11500" dirty="0" err="1">
                <a:solidFill>
                  <a:srgbClr val="DF8D18"/>
                </a:solidFill>
                <a:latin typeface="29LT Riwaya Informal"/>
              </a:rPr>
              <a:t>Vredevorst</a:t>
            </a:r>
            <a:endParaRPr lang="en-US" sz="11500" dirty="0">
              <a:solidFill>
                <a:srgbClr val="DF8D18"/>
              </a:solidFill>
              <a:latin typeface="29LT Riwaya Informal"/>
            </a:endParaRPr>
          </a:p>
        </p:txBody>
      </p:sp>
    </p:spTree>
    <p:extLst>
      <p:ext uri="{BB962C8B-B14F-4D97-AF65-F5344CB8AC3E}">
        <p14:creationId xmlns:p14="http://schemas.microsoft.com/office/powerpoint/2010/main" val="2449186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hemel, buitenshuis, Hemellichaam, duisternis&#10;&#10;Automatisch gegenereerde beschrijving">
            <a:extLst>
              <a:ext uri="{FF2B5EF4-FFF2-40B4-BE49-F238E27FC236}">
                <a16:creationId xmlns:a16="http://schemas.microsoft.com/office/drawing/2014/main" id="{0B44270C-9905-65C3-9C30-609A8466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"/>
          <a:stretch/>
        </p:blipFill>
        <p:spPr>
          <a:xfrm>
            <a:off x="1" y="10"/>
            <a:ext cx="14504463" cy="10286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6F09BC9-1554-469E-8581-70CE22F6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7415" y="547687"/>
            <a:ext cx="5733283" cy="2849868"/>
          </a:xfrm>
        </p:spPr>
        <p:txBody>
          <a:bodyPr>
            <a:normAutofit/>
          </a:bodyPr>
          <a:lstStyle/>
          <a:p>
            <a:r>
              <a:rPr lang="nl-NL" sz="6000" i="1" dirty="0">
                <a:latin typeface="GentiumAlt" panose="02000503060000020004" pitchFamily="2" charset="0"/>
              </a:rPr>
              <a:t>Johannes 14:7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BF35E99-1473-9BBE-2A9A-CCB535436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7415" y="3651301"/>
            <a:ext cx="6533385" cy="5614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400" dirty="0"/>
              <a:t>Ik laat jullie vrede na; mijn vrede geef Ik jullie, zoals de wereld die niet geven kan. Maak je niet ongerust en verlies de moed niet.</a:t>
            </a:r>
          </a:p>
        </p:txBody>
      </p:sp>
    </p:spTree>
    <p:extLst>
      <p:ext uri="{BB962C8B-B14F-4D97-AF65-F5344CB8AC3E}">
        <p14:creationId xmlns:p14="http://schemas.microsoft.com/office/powerpoint/2010/main" val="303145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hemel, buitenshuis, Hemellichaam, duisternis&#10;&#10;Automatisch gegenereerde beschrijving">
            <a:extLst>
              <a:ext uri="{FF2B5EF4-FFF2-40B4-BE49-F238E27FC236}">
                <a16:creationId xmlns:a16="http://schemas.microsoft.com/office/drawing/2014/main" id="{0B44270C-9905-65C3-9C30-609A8466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"/>
          <a:stretch/>
        </p:blipFill>
        <p:spPr>
          <a:xfrm>
            <a:off x="1" y="10"/>
            <a:ext cx="14504463" cy="10286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6F09BC9-1554-469E-8581-70CE22F6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7415" y="547687"/>
            <a:ext cx="5733283" cy="2849868"/>
          </a:xfrm>
        </p:spPr>
        <p:txBody>
          <a:bodyPr>
            <a:normAutofit/>
          </a:bodyPr>
          <a:lstStyle/>
          <a:p>
            <a:r>
              <a:rPr lang="nl-NL" sz="6000" i="1">
                <a:latin typeface="GentiumAlt" panose="02000503060000020004" pitchFamily="2" charset="0"/>
              </a:rPr>
              <a:t>Jesaja 9:5</a:t>
            </a:r>
            <a:endParaRPr lang="nl-NL" sz="6000" i="1" dirty="0">
              <a:latin typeface="GentiumAlt" panose="02000503060000020004" pitchFamily="2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BF35E99-1473-9BBE-2A9A-CCB535436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7415" y="3651301"/>
            <a:ext cx="6533385" cy="5614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400" dirty="0"/>
              <a:t>Een kind is ons geboren, een zoon is ons gegeven; de heerschappij rust op zijn schouders. Deze namen zal hij dragen: Wonderbare raadsman, Sterke God, Eeuwige vader, Vredevorst.</a:t>
            </a:r>
          </a:p>
        </p:txBody>
      </p:sp>
    </p:spTree>
    <p:extLst>
      <p:ext uri="{BB962C8B-B14F-4D97-AF65-F5344CB8AC3E}">
        <p14:creationId xmlns:p14="http://schemas.microsoft.com/office/powerpoint/2010/main" val="183831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50154"/>
            <a:ext cx="18363849" cy="13344397"/>
          </a:xfrm>
          <a:custGeom>
            <a:avLst/>
            <a:gdLst/>
            <a:ahLst/>
            <a:cxnLst/>
            <a:rect l="l" t="t" r="r" b="b"/>
            <a:pathLst>
              <a:path w="18363849" h="13344397">
                <a:moveTo>
                  <a:pt x="0" y="0"/>
                </a:moveTo>
                <a:lnTo>
                  <a:pt x="18363849" y="0"/>
                </a:lnTo>
                <a:lnTo>
                  <a:pt x="18363849" y="13344397"/>
                </a:lnTo>
                <a:lnTo>
                  <a:pt x="0" y="133443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3AC7669-89A3-26C5-B265-12CBFDCF0519}"/>
              </a:ext>
            </a:extLst>
          </p:cNvPr>
          <p:cNvSpPr txBox="1"/>
          <p:nvPr/>
        </p:nvSpPr>
        <p:spPr>
          <a:xfrm>
            <a:off x="533400" y="1409700"/>
            <a:ext cx="4680111" cy="2431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30"/>
              </a:lnSpc>
            </a:pPr>
            <a:r>
              <a:rPr lang="en-US" sz="11000" dirty="0" err="1">
                <a:solidFill>
                  <a:srgbClr val="D8DDFF"/>
                </a:solidFill>
                <a:latin typeface="29LT Riwaya Informal"/>
              </a:rPr>
              <a:t>Kom</a:t>
            </a:r>
            <a:r>
              <a:rPr lang="en-US" sz="11000" dirty="0">
                <a:solidFill>
                  <a:srgbClr val="D8DDFF"/>
                </a:solidFill>
                <a:latin typeface="29LT Riwaya Informal"/>
              </a:rPr>
              <a:t> en </a:t>
            </a:r>
            <a:r>
              <a:rPr lang="en-US" sz="11000" dirty="0" err="1">
                <a:solidFill>
                  <a:srgbClr val="D8DDFF"/>
                </a:solidFill>
                <a:latin typeface="29LT Riwaya Informal"/>
              </a:rPr>
              <a:t>zie</a:t>
            </a:r>
            <a:r>
              <a:rPr lang="en-US" sz="11000" dirty="0">
                <a:solidFill>
                  <a:srgbClr val="D8DDFF"/>
                </a:solidFill>
                <a:latin typeface="29LT Riwaya Informal"/>
              </a:rPr>
              <a:t> ....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7259190-FF84-D1ED-0525-8AB39AFEF839}"/>
              </a:ext>
            </a:extLst>
          </p:cNvPr>
          <p:cNvSpPr txBox="1"/>
          <p:nvPr/>
        </p:nvSpPr>
        <p:spPr>
          <a:xfrm>
            <a:off x="29551" y="4229100"/>
            <a:ext cx="6963157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dirty="0" err="1">
                <a:solidFill>
                  <a:srgbClr val="DF8D18"/>
                </a:solidFill>
                <a:latin typeface="29LT Riwaya Informal"/>
              </a:rPr>
              <a:t>Wonderbare</a:t>
            </a:r>
            <a:r>
              <a:rPr lang="en-US" sz="7499" dirty="0">
                <a:solidFill>
                  <a:srgbClr val="DF8D18"/>
                </a:solidFill>
                <a:latin typeface="29LT Riwaya Informal"/>
              </a:rPr>
              <a:t> </a:t>
            </a:r>
          </a:p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 dirty="0" err="1">
                <a:solidFill>
                  <a:srgbClr val="DF8D18"/>
                </a:solidFill>
                <a:latin typeface="29LT Riwaya Informal"/>
              </a:rPr>
              <a:t>Raadsman</a:t>
            </a:r>
            <a:endParaRPr lang="en-US" sz="7499" dirty="0">
              <a:solidFill>
                <a:srgbClr val="DF8D18"/>
              </a:solidFill>
              <a:latin typeface="29LT Riwaya Informal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BCAED24-2332-84AE-C215-EADCABAFD3C7}"/>
              </a:ext>
            </a:extLst>
          </p:cNvPr>
          <p:cNvSpPr txBox="1"/>
          <p:nvPr/>
        </p:nvSpPr>
        <p:spPr>
          <a:xfrm>
            <a:off x="3695876" y="7227325"/>
            <a:ext cx="5028848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4"/>
              </a:lnSpc>
            </a:pPr>
            <a:r>
              <a:rPr lang="en-US" sz="7503" dirty="0" err="1">
                <a:solidFill>
                  <a:srgbClr val="DF8D18"/>
                </a:solidFill>
                <a:latin typeface="29LT Riwaya Informal"/>
              </a:rPr>
              <a:t>Eeuwige</a:t>
            </a:r>
            <a:r>
              <a:rPr lang="en-US" sz="7503" dirty="0">
                <a:solidFill>
                  <a:srgbClr val="DF8D18"/>
                </a:solidFill>
                <a:latin typeface="29LT Riwaya Informal"/>
              </a:rPr>
              <a:t> </a:t>
            </a:r>
          </a:p>
          <a:p>
            <a:pPr algn="ctr">
              <a:lnSpc>
                <a:spcPts val="10504"/>
              </a:lnSpc>
              <a:spcBef>
                <a:spcPct val="0"/>
              </a:spcBef>
            </a:pPr>
            <a:r>
              <a:rPr lang="en-US" sz="7503" dirty="0">
                <a:solidFill>
                  <a:srgbClr val="DF8D18"/>
                </a:solidFill>
                <a:latin typeface="29LT Riwaya Informal"/>
              </a:rPr>
              <a:t>Vader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D78A7BC8-6BCB-502C-035A-F070D4ABA51E}"/>
              </a:ext>
            </a:extLst>
          </p:cNvPr>
          <p:cNvSpPr txBox="1"/>
          <p:nvPr/>
        </p:nvSpPr>
        <p:spPr>
          <a:xfrm>
            <a:off x="11658600" y="2602855"/>
            <a:ext cx="5486048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4"/>
              </a:lnSpc>
            </a:pPr>
            <a:r>
              <a:rPr lang="en-US" sz="7503" dirty="0" err="1">
                <a:solidFill>
                  <a:srgbClr val="DF8D18"/>
                </a:solidFill>
                <a:latin typeface="29LT Riwaya Informal"/>
              </a:rPr>
              <a:t>Sterke</a:t>
            </a:r>
            <a:endParaRPr lang="en-US" sz="7503" dirty="0">
              <a:solidFill>
                <a:srgbClr val="DF8D18"/>
              </a:solidFill>
              <a:latin typeface="29LT Riwaya Informal"/>
            </a:endParaRPr>
          </a:p>
          <a:p>
            <a:pPr algn="ctr">
              <a:lnSpc>
                <a:spcPts val="10504"/>
              </a:lnSpc>
              <a:spcBef>
                <a:spcPct val="0"/>
              </a:spcBef>
            </a:pPr>
            <a:r>
              <a:rPr lang="en-US" sz="7503" dirty="0">
                <a:solidFill>
                  <a:srgbClr val="DF8D18"/>
                </a:solidFill>
                <a:latin typeface="29LT Riwaya Informal"/>
              </a:rPr>
              <a:t>God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92AB17C-B61A-D9B0-F49C-12482BE42D8F}"/>
              </a:ext>
            </a:extLst>
          </p:cNvPr>
          <p:cNvSpPr txBox="1"/>
          <p:nvPr/>
        </p:nvSpPr>
        <p:spPr>
          <a:xfrm>
            <a:off x="10972800" y="7505700"/>
            <a:ext cx="6516753" cy="1452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4"/>
              </a:lnSpc>
              <a:spcBef>
                <a:spcPct val="0"/>
              </a:spcBef>
            </a:pPr>
            <a:r>
              <a:rPr lang="en-US" sz="11500" dirty="0" err="1">
                <a:solidFill>
                  <a:srgbClr val="DF8D18"/>
                </a:solidFill>
                <a:latin typeface="29LT Riwaya Informal"/>
              </a:rPr>
              <a:t>Vredevorst</a:t>
            </a:r>
            <a:endParaRPr lang="en-US" sz="11500" dirty="0">
              <a:solidFill>
                <a:srgbClr val="DF8D18"/>
              </a:solidFill>
              <a:latin typeface="29LT Riwaya Informal"/>
            </a:endParaRPr>
          </a:p>
        </p:txBody>
      </p:sp>
    </p:spTree>
    <p:extLst>
      <p:ext uri="{BB962C8B-B14F-4D97-AF65-F5344CB8AC3E}">
        <p14:creationId xmlns:p14="http://schemas.microsoft.com/office/powerpoint/2010/main" val="14733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accessoire, kroon, hoofddracht met juwelen, kroonjuwelen&#10;&#10;Automatisch gegenereerde beschrijving">
            <a:extLst>
              <a:ext uri="{FF2B5EF4-FFF2-40B4-BE49-F238E27FC236}">
                <a16:creationId xmlns:a16="http://schemas.microsoft.com/office/drawing/2014/main" id="{DB876E92-234F-D93E-B2AC-997F3939F1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4"/>
          <a:stretch/>
        </p:blipFill>
        <p:spPr>
          <a:xfrm>
            <a:off x="3783537" y="10"/>
            <a:ext cx="14504463" cy="10286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1A5887B-43AB-056D-74D2-FDA191E23003}"/>
              </a:ext>
            </a:extLst>
          </p:cNvPr>
          <p:cNvSpPr txBox="1">
            <a:spLocks/>
          </p:cNvSpPr>
          <p:nvPr/>
        </p:nvSpPr>
        <p:spPr>
          <a:xfrm>
            <a:off x="1371600" y="3893344"/>
            <a:ext cx="5960077" cy="250031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7800" i="1">
                <a:latin typeface="GentiumAlt" panose="02000503060000020004" pitchFamily="2" charset="0"/>
              </a:rPr>
              <a:t>Jezus is de Vredevorst</a:t>
            </a:r>
            <a:endParaRPr lang="en-US" sz="7800" i="1" dirty="0">
              <a:latin typeface="GentiumAlt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0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accessoire, kroon, hoofddracht met juwelen, kroonjuwelen&#10;&#10;Automatisch gegenereerde beschrijving">
            <a:extLst>
              <a:ext uri="{FF2B5EF4-FFF2-40B4-BE49-F238E27FC236}">
                <a16:creationId xmlns:a16="http://schemas.microsoft.com/office/drawing/2014/main" id="{D8DD225E-68B4-84F0-4C06-3B80AA6BCC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4"/>
          <a:stretch/>
        </p:blipFill>
        <p:spPr>
          <a:xfrm>
            <a:off x="1" y="10"/>
            <a:ext cx="14504463" cy="10286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CA833B7-0799-DFA6-7C07-36C4FC517967}"/>
              </a:ext>
            </a:extLst>
          </p:cNvPr>
          <p:cNvSpPr txBox="1">
            <a:spLocks/>
          </p:cNvSpPr>
          <p:nvPr/>
        </p:nvSpPr>
        <p:spPr>
          <a:xfrm>
            <a:off x="11297415" y="547687"/>
            <a:ext cx="5733283" cy="28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>
                <a:latin typeface="GentiumAlt" panose="02000503060000020004" pitchFamily="2" charset="0"/>
              </a:rPr>
              <a:t>Jesaja 9:6</a:t>
            </a:r>
            <a:endParaRPr lang="en-US" sz="6000" i="1" dirty="0">
              <a:latin typeface="GentiumAlt" panose="02000503060000020004" pitchFamily="2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99D28584-8E22-EB64-BB1A-C0673A776BD0}"/>
              </a:ext>
            </a:extLst>
          </p:cNvPr>
          <p:cNvSpPr txBox="1">
            <a:spLocks/>
          </p:cNvSpPr>
          <p:nvPr/>
        </p:nvSpPr>
        <p:spPr>
          <a:xfrm>
            <a:off x="11297415" y="3651301"/>
            <a:ext cx="6304785" cy="561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4400"/>
              <a:t>Groot is de heerschappij en zonder einde de vrede voor de troon van David en voor zijn koninkrijk; ze zijn gegrondvest op recht en gerechtigheid en staan vast voor altijd en eeuwig. 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77074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accessoire, kroon, hoofddracht met juwelen, kroonjuwelen&#10;&#10;Automatisch gegenereerde beschrijving">
            <a:extLst>
              <a:ext uri="{FF2B5EF4-FFF2-40B4-BE49-F238E27FC236}">
                <a16:creationId xmlns:a16="http://schemas.microsoft.com/office/drawing/2014/main" id="{DB876E92-234F-D93E-B2AC-997F3939F1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4"/>
          <a:stretch/>
        </p:blipFill>
        <p:spPr>
          <a:xfrm>
            <a:off x="3783537" y="10"/>
            <a:ext cx="14504463" cy="10286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FEA9B75-65B1-F06F-6860-5A9696F90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24300"/>
            <a:ext cx="6901270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0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hemel, buitenshuis, Hemellichaam, duisternis&#10;&#10;Automatisch gegenereerde beschrijving">
            <a:extLst>
              <a:ext uri="{FF2B5EF4-FFF2-40B4-BE49-F238E27FC236}">
                <a16:creationId xmlns:a16="http://schemas.microsoft.com/office/drawing/2014/main" id="{0B44270C-9905-65C3-9C30-609A8466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"/>
          <a:stretch/>
        </p:blipFill>
        <p:spPr>
          <a:xfrm>
            <a:off x="3783534" y="10"/>
            <a:ext cx="14504463" cy="10286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85394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6F09BC9-1554-469E-8581-70CE22F6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718566"/>
            <a:ext cx="7086600" cy="2849868"/>
          </a:xfrm>
        </p:spPr>
        <p:txBody>
          <a:bodyPr>
            <a:noAutofit/>
          </a:bodyPr>
          <a:lstStyle/>
          <a:p>
            <a:r>
              <a:rPr lang="nl-NL" sz="7800" i="1" dirty="0">
                <a:latin typeface="GentiumAlt" panose="02000503060000020004" pitchFamily="2" charset="0"/>
              </a:rPr>
              <a:t>Vrede tussen God en de mensen</a:t>
            </a:r>
          </a:p>
        </p:txBody>
      </p:sp>
    </p:spTree>
    <p:extLst>
      <p:ext uri="{BB962C8B-B14F-4D97-AF65-F5344CB8AC3E}">
        <p14:creationId xmlns:p14="http://schemas.microsoft.com/office/powerpoint/2010/main" val="360882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kroonjuwelen, kroon, accessoire, hoofddracht met juwelen&#10;&#10;Automatisch gegenereerde beschrijving">
            <a:extLst>
              <a:ext uri="{FF2B5EF4-FFF2-40B4-BE49-F238E27FC236}">
                <a16:creationId xmlns:a16="http://schemas.microsoft.com/office/drawing/2014/main" id="{3F9D34A0-3E3F-7B1E-1CD9-60F23796FF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/>
          <a:stretch/>
        </p:blipFill>
        <p:spPr>
          <a:xfrm>
            <a:off x="-762000" y="10"/>
            <a:ext cx="14504463" cy="10286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E2A4B58C-AA2A-E1EF-1398-54E9EACA3699}"/>
              </a:ext>
            </a:extLst>
          </p:cNvPr>
          <p:cNvSpPr txBox="1">
            <a:spLocks/>
          </p:cNvSpPr>
          <p:nvPr/>
        </p:nvSpPr>
        <p:spPr>
          <a:xfrm>
            <a:off x="11297415" y="547687"/>
            <a:ext cx="6457185" cy="28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 err="1">
                <a:latin typeface="GentiumAlt" panose="02000503060000020004" pitchFamily="2" charset="0"/>
              </a:rPr>
              <a:t>Romeinen</a:t>
            </a:r>
            <a:r>
              <a:rPr lang="en-US" sz="6000" i="1" dirty="0">
                <a:latin typeface="GentiumAlt" panose="02000503060000020004" pitchFamily="2" charset="0"/>
              </a:rPr>
              <a:t> 5:1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F9CEE2B8-0D94-56E2-7C85-F5DAC4968FD0}"/>
              </a:ext>
            </a:extLst>
          </p:cNvPr>
          <p:cNvSpPr txBox="1">
            <a:spLocks/>
          </p:cNvSpPr>
          <p:nvPr/>
        </p:nvSpPr>
        <p:spPr>
          <a:xfrm>
            <a:off x="11297415" y="3651301"/>
            <a:ext cx="6457185" cy="561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Font typeface="Arial" pitchFamily="34" charset="0"/>
              <a:buNone/>
            </a:pPr>
            <a:r>
              <a:rPr lang="nl-NL" sz="4400" kern="100" dirty="0">
                <a:ea typeface="Calibri" panose="020F0502020204030204" pitchFamily="34" charset="0"/>
                <a:cs typeface="Arial" panose="020B0604020202020204" pitchFamily="34" charset="0"/>
              </a:rPr>
              <a:t>Nu wij rechtvaardig verklaard zijn op grond van geloof, leven we in vrede met God, door onze Heer Jezus Christus.</a:t>
            </a:r>
          </a:p>
        </p:txBody>
      </p:sp>
    </p:spTree>
    <p:extLst>
      <p:ext uri="{BB962C8B-B14F-4D97-AF65-F5344CB8AC3E}">
        <p14:creationId xmlns:p14="http://schemas.microsoft.com/office/powerpoint/2010/main" val="176152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kroonjuwelen, kroon, accessoire, hoofddracht met juwelen&#10;&#10;Automatisch gegenereerde beschrijving">
            <a:extLst>
              <a:ext uri="{FF2B5EF4-FFF2-40B4-BE49-F238E27FC236}">
                <a16:creationId xmlns:a16="http://schemas.microsoft.com/office/drawing/2014/main" id="{3F9D34A0-3E3F-7B1E-1CD9-60F23796FF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/>
          <a:stretch/>
        </p:blipFill>
        <p:spPr>
          <a:xfrm>
            <a:off x="-762000" y="10"/>
            <a:ext cx="14504463" cy="10286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4E25E9-73C4-62D0-7BE5-4E731930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6750" y="72125"/>
            <a:ext cx="6685785" cy="16240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 i="1" dirty="0" err="1">
                <a:latin typeface="GentiumAlt" panose="02000503060000020004" pitchFamily="2" charset="0"/>
              </a:rPr>
              <a:t>Jesaja</a:t>
            </a:r>
            <a:r>
              <a:rPr lang="en-US" sz="6000" i="1" dirty="0">
                <a:latin typeface="GentiumAlt" panose="02000503060000020004" pitchFamily="2" charset="0"/>
              </a:rPr>
              <a:t> 53:15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72703B-9890-C71D-75AA-8F7FCF730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6749" y="1706164"/>
            <a:ext cx="6685786" cy="2406599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nl-NL" sz="4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 straf die hij onderging bracht ons vrede….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A375932-DE9B-DDAE-8E9A-9FB683AF8672}"/>
              </a:ext>
            </a:extLst>
          </p:cNvPr>
          <p:cNvSpPr txBox="1">
            <a:spLocks/>
          </p:cNvSpPr>
          <p:nvPr/>
        </p:nvSpPr>
        <p:spPr>
          <a:xfrm>
            <a:off x="11292845" y="4382344"/>
            <a:ext cx="6649690" cy="162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dirty="0" err="1">
                <a:latin typeface="GentiumAlt" panose="02000503060000020004" pitchFamily="2" charset="0"/>
              </a:rPr>
              <a:t>Kolossenzen</a:t>
            </a:r>
            <a:r>
              <a:rPr lang="en-US" sz="6000" i="1" dirty="0">
                <a:latin typeface="GentiumAlt" panose="02000503060000020004" pitchFamily="2" charset="0"/>
              </a:rPr>
              <a:t> 1:20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3F83C3C-5CD1-4147-7AED-B74304C850E0}"/>
              </a:ext>
            </a:extLst>
          </p:cNvPr>
          <p:cNvSpPr txBox="1">
            <a:spLocks/>
          </p:cNvSpPr>
          <p:nvPr/>
        </p:nvSpPr>
        <p:spPr>
          <a:xfrm>
            <a:off x="11292844" y="6006358"/>
            <a:ext cx="6995156" cy="4208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Font typeface="Arial" pitchFamily="34" charset="0"/>
              <a:buNone/>
            </a:pPr>
            <a:r>
              <a:rPr lang="nl-NL" sz="4400" kern="100" dirty="0">
                <a:ea typeface="Calibri" panose="020F0502020204030204" pitchFamily="34" charset="0"/>
                <a:cs typeface="Arial" panose="020B0604020202020204" pitchFamily="34" charset="0"/>
              </a:rPr>
              <a:t>Want Hij wilde via zijn Zoon vrede brengen tussen de schepping en zichzelf. Hij liet Hem voor ons sterven aan het kruis. </a:t>
            </a:r>
          </a:p>
        </p:txBody>
      </p:sp>
    </p:spTree>
    <p:extLst>
      <p:ext uri="{BB962C8B-B14F-4D97-AF65-F5344CB8AC3E}">
        <p14:creationId xmlns:p14="http://schemas.microsoft.com/office/powerpoint/2010/main" val="1149252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319</Words>
  <Application>Microsoft Office PowerPoint</Application>
  <PresentationFormat>Aangepast</PresentationFormat>
  <Paragraphs>36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Calibri</vt:lpstr>
      <vt:lpstr>Arial</vt:lpstr>
      <vt:lpstr>29LT Riwaya Informal</vt:lpstr>
      <vt:lpstr>GentiumAlt</vt:lpstr>
      <vt:lpstr>Office Theme</vt:lpstr>
      <vt:lpstr>PowerPoint-presentatie</vt:lpstr>
      <vt:lpstr>Jesaja 9:5</vt:lpstr>
      <vt:lpstr>PowerPoint-presentatie</vt:lpstr>
      <vt:lpstr>PowerPoint-presentatie</vt:lpstr>
      <vt:lpstr>PowerPoint-presentatie</vt:lpstr>
      <vt:lpstr>PowerPoint-presentatie</vt:lpstr>
      <vt:lpstr>Vrede tussen God en de mensen</vt:lpstr>
      <vt:lpstr>PowerPoint-presentatie</vt:lpstr>
      <vt:lpstr>Jesaja 53:15</vt:lpstr>
      <vt:lpstr>Innerlijke vrede voor iedereen persoonlijk</vt:lpstr>
      <vt:lpstr>PowerPoint-presentatie</vt:lpstr>
      <vt:lpstr>Psalm 4:9</vt:lpstr>
      <vt:lpstr>Wij mogen vrede brengen</vt:lpstr>
      <vt:lpstr>Mattheüs 5:9</vt:lpstr>
      <vt:lpstr>Romeinen 12:18</vt:lpstr>
      <vt:lpstr>PowerPoint-presentatie</vt:lpstr>
      <vt:lpstr>PowerPoint-presentatie</vt:lpstr>
      <vt:lpstr>Johannes 14:7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Kerst 16:9</dc:title>
  <dc:creator>Marjon Dijkman</dc:creator>
  <cp:lastModifiedBy>Marjon Dijkman</cp:lastModifiedBy>
  <cp:revision>22</cp:revision>
  <dcterms:created xsi:type="dcterms:W3CDTF">2006-08-16T00:00:00Z</dcterms:created>
  <dcterms:modified xsi:type="dcterms:W3CDTF">2023-12-23T19:08:36Z</dcterms:modified>
  <dc:identifier>DAF1NHm_oGo</dc:identifier>
</cp:coreProperties>
</file>