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6" r:id="rId10"/>
    <p:sldId id="264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40"/>
    <p:restoredTop sz="62641"/>
  </p:normalViewPr>
  <p:slideViewPr>
    <p:cSldViewPr snapToGrid="0" snapToObjects="1">
      <p:cViewPr varScale="1">
        <p:scale>
          <a:sx n="72" d="100"/>
          <a:sy n="72" d="100"/>
        </p:scale>
        <p:origin x="127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F6500-09A8-F849-9CE5-7EF941F91B69}" type="datetimeFigureOut">
              <a:rPr lang="nl-NL" smtClean="0"/>
              <a:t>11-7-2021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AF660-0F12-F544-8AC7-265088D269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0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Zie voorbeeld van John Newton.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Newton was iemand, die ontdekte wat Gods genade betekent.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 was slavenhandelaar en bracht mensen van Afrika naar de Amerikaanse plantages.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 hij op een dag, na een storm op zee, inzag hoe verkeerd hij bezig was.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 keerde zijn leven om, en zag welke schade hij had aangericht aan duizenden mensen die hij als slaaf had verscheept.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 voelde zich diep schuldig en begon te lezen in de Bijbel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ontdekte wat genade betekent.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 zelfs met een leven vol verkeerde keuzes,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in staat was om hem opnieuw te laten beginnen.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 schreef er een krachtig lied over.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Het toont de kracht aan van wat genade tussen mensen,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vooral van God, betekent.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AF660-0F12-F544-8AC7-265088D2692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50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numCol="1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numCol="1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alt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60EA64-D806-43AC-9DF2-F8C432F32B4C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E9F9C37B-1D36-470B-8223-D6C91242EC14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7C6F52A-A82B-47A2-A83A-8C4C91F2D59F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070A7B3-6521-4DCA-87E5-044747A908C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numCol="1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numCol="1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60EA64-D806-43AC-9DF2-F8C432F32B4C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B134690-1557-4C89-A502-4959FE7FAD70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numCol="1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numCol="1"/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numCol="1"/>
          <a:lstStyle>
            <a:lvl5pPr>
              <a:defRPr/>
            </a:lvl5pPr>
          </a:lstStyle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numCol="1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F7D4976-E339-4826-83B7-FBD03F55ECF8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E1037C31-9E7A-4F99-8774-A0E530DE1A42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278504F-A551-4DE0-9316-4DCD1D8CC752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numCol="1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numCol="1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numCol="1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1BE4249-C0D0-4B06-8692-E8BB871AF643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numCol="1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numCol="1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numCol="1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alt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numCol="1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alt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numCol="1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numCol="1" rtlCol="0" anchor="ctr">
            <a:normAutofit/>
          </a:bodyPr>
          <a:lstStyle/>
          <a:p>
            <a:r>
              <a:rPr lang="nl-NL" alt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numCol="1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94384-02DF-AA47-BCAD-8C44BDF0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numCol="1">
            <a:normAutofit/>
          </a:bodyPr>
          <a:lstStyle/>
          <a:p>
            <a:r>
              <a:rPr lang="nl-NL" altLang="nl-NL" sz="800" dirty="0"/>
              <a:t>Genade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00078FA-21D6-C044-A206-F563881A2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79" y="231806"/>
            <a:ext cx="4679382" cy="920100"/>
          </a:xfrm>
        </p:spPr>
        <p:txBody>
          <a:bodyPr numCol="1">
            <a:noAutofit/>
          </a:bodyPr>
          <a:lstStyle/>
          <a:p>
            <a:pPr algn="l"/>
            <a:r>
              <a:rPr lang="nl-NL" altLang="nl-NL" sz="4000" dirty="0"/>
              <a:t>Zondag 11 juli 2021</a:t>
            </a:r>
          </a:p>
        </p:txBody>
      </p:sp>
      <p:pic>
        <p:nvPicPr>
          <p:cNvPr id="1026" name="Picture 2" descr="Joel-Zoetermeer (@JoelZoetermeer) | Twitter">
            <a:extLst>
              <a:ext uri="{FF2B5EF4-FFF2-40B4-BE49-F238E27FC236}">
                <a16:creationId xmlns:a16="http://schemas.microsoft.com/office/drawing/2014/main" id="{1C067CBE-051B-F64F-B475-40F51F193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251" y="4684733"/>
            <a:ext cx="1860463" cy="186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agnifying Glass, See Thru, Transparent, Lens, Enlarge">
            <a:extLst>
              <a:ext uri="{FF2B5EF4-FFF2-40B4-BE49-F238E27FC236}">
                <a16:creationId xmlns:a16="http://schemas.microsoft.com/office/drawing/2014/main" id="{4058BD3C-AE26-7A44-A700-EC53F7D03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55733"/>
            <a:ext cx="6181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B50664C-4EBD-4A45-B2E1-E0A092EFDCD1}"/>
              </a:ext>
            </a:extLst>
          </p:cNvPr>
          <p:cNvSpPr txBox="1"/>
          <p:nvPr/>
        </p:nvSpPr>
        <p:spPr>
          <a:xfrm>
            <a:off x="4691062" y="2633959"/>
            <a:ext cx="2928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chemeClr val="bg1"/>
                </a:solidFill>
              </a:rPr>
              <a:t>GENADE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978664B-F7BE-FB42-9076-8EAB01B4AEF4}"/>
              </a:ext>
            </a:extLst>
          </p:cNvPr>
          <p:cNvSpPr txBox="1"/>
          <p:nvPr/>
        </p:nvSpPr>
        <p:spPr>
          <a:xfrm>
            <a:off x="2670019" y="2541626"/>
            <a:ext cx="69708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Groeten van </a:t>
            </a:r>
            <a:r>
              <a:rPr lang="nl-NL" sz="6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Kadosh</a:t>
            </a:r>
            <a:endParaRPr lang="nl-NL" sz="66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A59CFCA-3A8E-EC45-B762-8F26505B19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286" y="4909728"/>
            <a:ext cx="329184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7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031D2-54AB-DD41-9D46-E93416CB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nl-NL" altLang="nl-NL" sz="3200" dirty="0"/>
              <a:t>2 </a:t>
            </a:r>
            <a:r>
              <a:rPr lang="nl-NL" altLang="nl-NL" sz="3200" dirty="0" err="1"/>
              <a:t>petrus</a:t>
            </a:r>
            <a:r>
              <a:rPr lang="nl-NL" altLang="nl-NL" sz="3200" dirty="0"/>
              <a:t> 3 : 18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59D0AF-35ED-954F-ACBA-FA8FFF639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0820" y="2638044"/>
            <a:ext cx="8410360" cy="421995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nl-NL" altLang="nl-NL" sz="3200" dirty="0"/>
              <a:t>Maar groei in de genade en kennis van onze Heer</a:t>
            </a:r>
          </a:p>
          <a:p>
            <a:pPr marL="0" indent="0">
              <a:buNone/>
            </a:pPr>
            <a:r>
              <a:rPr lang="nl-NL" altLang="nl-NL" sz="3200" dirty="0"/>
              <a:t>en Zaligmaker Jezus Christus.</a:t>
            </a:r>
          </a:p>
          <a:p>
            <a:pPr marL="0" indent="0">
              <a:buNone/>
            </a:pPr>
            <a:r>
              <a:rPr lang="nl-NL" altLang="nl-NL" sz="3200" dirty="0"/>
              <a:t>Hem zij de heerlijkheid,</a:t>
            </a:r>
          </a:p>
          <a:p>
            <a:pPr marL="0" indent="0">
              <a:buNone/>
            </a:pPr>
            <a:r>
              <a:rPr lang="nl-NL" altLang="nl-NL" sz="3200" dirty="0"/>
              <a:t>zowel nu als in de dag van de eeuwigheid.</a:t>
            </a:r>
          </a:p>
          <a:p>
            <a:pPr marL="0" indent="0">
              <a:buNone/>
            </a:pPr>
            <a:endParaRPr lang="nl-NL" altLang="nl-NL" sz="3200" dirty="0"/>
          </a:p>
          <a:p>
            <a:pPr marL="0" indent="0" algn="r">
              <a:buNone/>
            </a:pPr>
            <a:r>
              <a:rPr lang="nl-NL" altLang="nl-NL" sz="3200" dirty="0"/>
              <a:t>		Amen		</a:t>
            </a:r>
          </a:p>
        </p:txBody>
      </p:sp>
    </p:spTree>
    <p:extLst>
      <p:ext uri="{BB962C8B-B14F-4D97-AF65-F5344CB8AC3E}">
        <p14:creationId xmlns:p14="http://schemas.microsoft.com/office/powerpoint/2010/main" val="266325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B2CAA-100A-FB4F-94D7-78E128CD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/>
              <a:t>Opwekking 428</a:t>
            </a:r>
          </a:p>
        </p:txBody>
      </p:sp>
      <p:pic>
        <p:nvPicPr>
          <p:cNvPr id="2050" name="Picture 2" descr="Opwekking 428 Genade, zo oneindig groot. Met tekst - YouTube">
            <a:extLst>
              <a:ext uri="{FF2B5EF4-FFF2-40B4-BE49-F238E27FC236}">
                <a16:creationId xmlns:a16="http://schemas.microsoft.com/office/drawing/2014/main" id="{CC1287E5-7168-0E4D-8675-27EB2A5BF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40" b="15593"/>
          <a:stretch/>
        </p:blipFill>
        <p:spPr>
          <a:xfrm>
            <a:off x="2231135" y="2505206"/>
            <a:ext cx="7747506" cy="399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69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8210C-199F-7941-9569-CDD94577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 err="1"/>
              <a:t>Amazing</a:t>
            </a:r>
            <a:r>
              <a:rPr lang="nl-NL" altLang="nl-NL" dirty="0"/>
              <a:t> </a:t>
            </a:r>
            <a:r>
              <a:rPr lang="nl-NL" altLang="nl-NL" dirty="0" err="1"/>
              <a:t>grace</a:t>
            </a:r>
            <a:endParaRPr lang="nl-NL" alt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A044E3-8F81-E447-AB2C-12B0F4648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327" y="2284731"/>
            <a:ext cx="8596909" cy="4422506"/>
          </a:xfrm>
        </p:spPr>
        <p:txBody>
          <a:bodyPr numCol="1">
            <a:normAutofit fontScale="62500" lnSpcReduction="20000"/>
          </a:bodyPr>
          <a:lstStyle/>
          <a:p>
            <a:pPr>
              <a:buNone/>
            </a:pPr>
            <a:r>
              <a:rPr lang="nl-NL" altLang="nl-NL" sz="3800" dirty="0"/>
              <a:t>Genade zo oneindig groot, dat ik die ’t niet verdien,</a:t>
            </a:r>
          </a:p>
          <a:p>
            <a:pPr>
              <a:buNone/>
            </a:pPr>
            <a:r>
              <a:rPr sz="3800"/>
              <a:t>het leven vond, want ik was dood en blind,                   </a:t>
            </a:r>
          </a:p>
          <a:p>
            <a:pPr>
              <a:buNone/>
            </a:pPr>
            <a:r>
              <a:rPr lang="nl-NL" altLang="nl-NL" sz="3800" dirty="0"/>
              <a:t>maar nu kan ‘k zien. </a:t>
            </a:r>
          </a:p>
          <a:p>
            <a:pPr>
              <a:buNone/>
            </a:pPr>
            <a:r>
              <a:rPr sz="3800"/>
              <a:t>Genade die mij heeft geleerd te vrezen voor het kwaad.</a:t>
            </a:r>
          </a:p>
          <a:p>
            <a:pPr>
              <a:buNone/>
            </a:pPr>
            <a:r>
              <a:rPr sz="3800"/>
              <a:t>Maar ook als ik mij tot Hem keer,                                    </a:t>
            </a:r>
          </a:p>
          <a:p>
            <a:pPr>
              <a:buNone/>
            </a:pPr>
            <a:r>
              <a:rPr lang="nl-NL" altLang="nl-NL" sz="3800" dirty="0"/>
              <a:t>dat God mij nooit verlaat. </a:t>
            </a:r>
          </a:p>
          <a:p>
            <a:pPr>
              <a:buNone/>
            </a:pPr>
            <a:r>
              <a:rPr sz="3800"/>
              <a:t>Want Jezus droeg mijn zondenlast en tranen aan het kruis.</a:t>
            </a:r>
          </a:p>
          <a:p>
            <a:pPr>
              <a:buNone/>
            </a:pPr>
            <a:r>
              <a:rPr lang="nl-NL" altLang="nl-NL" sz="3800" dirty="0"/>
              <a:t>Hij houdt mij door genade vast en brengt mij veilig thuis. </a:t>
            </a:r>
          </a:p>
          <a:p>
            <a:pPr>
              <a:buNone/>
            </a:pPr>
            <a:r>
              <a:rPr sz="3800"/>
              <a:t>Als ik daar in Zijn heerlijkheid mag stralen als de zon,        </a:t>
            </a:r>
          </a:p>
          <a:p>
            <a:pPr>
              <a:buNone/>
            </a:pPr>
            <a:r>
              <a:rPr lang="nl-NL" altLang="nl-NL" sz="3800" dirty="0"/>
              <a:t>dan prijs ik Hem in eeuwigheid dat ik genade vond. </a:t>
            </a:r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4216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C3D45-B10F-E048-965A-12B4F35DF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r>
              <a:rPr lang="nl-NL" altLang="nl-NL" sz="4800" dirty="0"/>
              <a:t>genade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5F4832-48E0-5444-851E-5FA077484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2638044"/>
            <a:ext cx="10474037" cy="4047764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nl-NL" altLang="nl-NL" sz="2800" dirty="0"/>
              <a:t>Hebreeuws:</a:t>
            </a:r>
          </a:p>
          <a:p>
            <a:pPr marL="0" indent="0">
              <a:buNone/>
            </a:pPr>
            <a:r>
              <a:rPr lang="nl-NL" altLang="nl-NL" sz="2800" dirty="0" err="1"/>
              <a:t>Chesed</a:t>
            </a:r>
            <a:r>
              <a:rPr lang="nl-NL" altLang="nl-NL" sz="2800" dirty="0"/>
              <a:t> &gt; vooral in het OT: </a:t>
            </a:r>
          </a:p>
          <a:p>
            <a:pPr marL="0" indent="0">
              <a:buNone/>
            </a:pPr>
            <a:r>
              <a:rPr lang="nl-NL" altLang="nl-NL" sz="2800" dirty="0"/>
              <a:t>de beschrijving van bevrijding van vijanden.</a:t>
            </a:r>
          </a:p>
          <a:p>
            <a:pPr marL="0" indent="0">
              <a:buNone/>
            </a:pPr>
            <a:endParaRPr lang="nl-NL" altLang="nl-NL" sz="2800" dirty="0"/>
          </a:p>
          <a:p>
            <a:pPr marL="0" indent="0">
              <a:buNone/>
            </a:pPr>
            <a:r>
              <a:rPr lang="nl-NL" altLang="nl-NL" sz="2800" dirty="0"/>
              <a:t>Grieks:</a:t>
            </a:r>
          </a:p>
          <a:p>
            <a:pPr marL="0" indent="0">
              <a:buNone/>
            </a:pPr>
            <a:r>
              <a:rPr lang="nl-NL" altLang="nl-NL" sz="2800" dirty="0" err="1"/>
              <a:t>Charis</a:t>
            </a:r>
            <a:r>
              <a:rPr lang="nl-NL" altLang="nl-NL" sz="2800" dirty="0"/>
              <a:t> &gt; vooral in het NT: 	</a:t>
            </a:r>
          </a:p>
          <a:p>
            <a:pPr marL="0" indent="0">
              <a:buNone/>
            </a:pPr>
            <a:r>
              <a:rPr lang="nl-NL" altLang="nl-NL" sz="2800" dirty="0"/>
              <a:t>geschenk van God, met dieper betekenis, dan we denken of voelen.</a:t>
            </a:r>
          </a:p>
        </p:txBody>
      </p:sp>
    </p:spTree>
    <p:extLst>
      <p:ext uri="{BB962C8B-B14F-4D97-AF65-F5344CB8AC3E}">
        <p14:creationId xmlns:p14="http://schemas.microsoft.com/office/powerpoint/2010/main" val="287292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EA0CC4-A9E7-2049-A2FE-B96709B8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418891"/>
            <a:ext cx="8991600" cy="1645920"/>
          </a:xfrm>
        </p:spPr>
        <p:txBody>
          <a:bodyPr vert="horz" lIns="274320" tIns="182880" rIns="274320" bIns="182880" numCol="1" rtlCol="0" anchor="ctr" anchorCtr="1">
            <a:normAutofit/>
          </a:bodyPr>
          <a:lstStyle/>
          <a:p>
            <a:r>
              <a:rPr lang="en-US" sz="3800"/>
              <a:t>Hebreeuws &gt; Chesed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BEF55B-840F-6848-9DE7-1428B19CE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400" y="5569001"/>
            <a:ext cx="9093200" cy="784808"/>
          </a:xfrm>
        </p:spPr>
        <p:txBody>
          <a:bodyPr vert="horz" lIns="91440" tIns="45720" rIns="91440" bIns="45720" numCol="1" rtlCol="0">
            <a:noAutofit/>
          </a:bodyPr>
          <a:lstStyle/>
          <a:p>
            <a:pPr marL="0" indent="0" algn="ctr">
              <a:buNone/>
            </a:pP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Het is de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weg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waarlangs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God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ons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leven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wil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herstellen</a:t>
            </a: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1030" name="Picture 6" descr="Як макулатура рятує дерева? | Компанія «Савіл»">
            <a:extLst>
              <a:ext uri="{FF2B5EF4-FFF2-40B4-BE49-F238E27FC236}">
                <a16:creationId xmlns:a16="http://schemas.microsoft.com/office/drawing/2014/main" id="{1E4534D9-B1E6-6C49-BDA9-EC3226053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076" y="0"/>
            <a:ext cx="5097847" cy="339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45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E56BF2-6996-424B-8421-6995A59E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90" y="1365662"/>
            <a:ext cx="3740728" cy="1017724"/>
          </a:xfrm>
          <a:noFill/>
          <a:ln>
            <a:solidFill>
              <a:schemeClr val="bg1"/>
            </a:solidFill>
          </a:ln>
        </p:spPr>
        <p:txBody>
          <a:bodyPr wrap="square" numCol="1">
            <a:normAutofit/>
          </a:bodyPr>
          <a:lstStyle/>
          <a:p>
            <a:r>
              <a:rPr lang="nl-NL" altLang="nl-NL" dirty="0">
                <a:solidFill>
                  <a:schemeClr val="bg1"/>
                </a:solidFill>
              </a:rPr>
              <a:t>Grieks &gt; </a:t>
            </a:r>
            <a:r>
              <a:rPr lang="nl-NL" altLang="nl-NL" dirty="0" err="1">
                <a:solidFill>
                  <a:schemeClr val="bg1"/>
                </a:solidFill>
              </a:rPr>
              <a:t>Charis</a:t>
            </a:r>
            <a:endParaRPr lang="nl-NL" alt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909023-BE8B-0A48-9EAA-324F8DDAD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690" y="2955271"/>
            <a:ext cx="3867528" cy="1664230"/>
          </a:xfrm>
        </p:spPr>
        <p:txBody>
          <a:bodyPr numCol="1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l-NL" altLang="nl-NL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geschenk van God,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altLang="nl-NL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met dieper betekenis, dan we denken of voelen.</a:t>
            </a:r>
          </a:p>
          <a:p>
            <a:endParaRPr lang="nl-NL" alt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8E5A0EA-AD24-404C-817C-C3AB7D051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506857" y="2042557"/>
            <a:ext cx="7685142" cy="576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2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64 -0.50625 C 0.26901 -0.39561 0.12161 -0.28496 0.0526 -0.2095 C -0.01654 -0.13357 0.00364 -0.08033 0.00221 -0.05348 C 0.00078 -0.02639 0.02565 -0.03426 0.04375 -0.0472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94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90A79-0B28-4846-B912-0D04A09F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nl-NL" altLang="nl-NL" sz="4800" dirty="0"/>
              <a:t>Genade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00617C-4463-CE4F-B065-9AED18925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nl-NL" altLang="nl-NL" sz="3200" dirty="0"/>
              <a:t>Vergeving</a:t>
            </a:r>
          </a:p>
        </p:txBody>
      </p:sp>
    </p:spTree>
    <p:extLst>
      <p:ext uri="{BB962C8B-B14F-4D97-AF65-F5344CB8AC3E}">
        <p14:creationId xmlns:p14="http://schemas.microsoft.com/office/powerpoint/2010/main" val="273599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Water naar zee dragen, in plaats van breedband | Computable.nl">
            <a:extLst>
              <a:ext uri="{FF2B5EF4-FFF2-40B4-BE49-F238E27FC236}">
                <a16:creationId xmlns:a16="http://schemas.microsoft.com/office/drawing/2014/main" id="{564816AF-9BD4-9D43-9969-148747B4E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245"/>
            <a:ext cx="12192000" cy="684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Water naar zee dragen, in plaats van breedband | Computable.nl">
            <a:extLst>
              <a:ext uri="{FF2B5EF4-FFF2-40B4-BE49-F238E27FC236}">
                <a16:creationId xmlns:a16="http://schemas.microsoft.com/office/drawing/2014/main" id="{9699A75C-14E8-4843-8F5F-53CDD690C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245"/>
            <a:ext cx="12192000" cy="684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1BA0B3-6341-B844-9886-186AAC48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nl-NL" altLang="nl-NL" dirty="0">
                <a:latin typeface="Source Sans Pro" panose="020B0503030403020204" pitchFamily="34" charset="0"/>
              </a:rPr>
              <a:t>Ja, U zult al hun zonden werpen </a:t>
            </a:r>
            <a:br>
              <a:rPr lang="nl-NL" altLang="nl-NL" dirty="0">
                <a:latin typeface="Source Sans Pro" panose="020B0503030403020204" pitchFamily="34" charset="0"/>
              </a:rPr>
            </a:br>
            <a:r>
              <a:rPr lang="nl-NL" altLang="nl-NL" dirty="0">
                <a:latin typeface="Source Sans Pro" panose="020B0503030403020204" pitchFamily="34" charset="0"/>
              </a:rPr>
              <a:t>in de diepten van de zee.</a:t>
            </a:r>
            <a:br>
              <a:rPr lang="nl-NL" altLang="nl-NL" dirty="0"/>
            </a:br>
            <a:r>
              <a:rPr lang="nl-NL" altLang="nl-NL" sz="2000" dirty="0"/>
              <a:t>Micha 7 : 19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0EE8B1F-DD3F-9D4C-AFA2-706F3DDD3A87}"/>
              </a:ext>
            </a:extLst>
          </p:cNvPr>
          <p:cNvSpPr/>
          <p:nvPr/>
        </p:nvSpPr>
        <p:spPr>
          <a:xfrm>
            <a:off x="2231136" y="5126061"/>
            <a:ext cx="184731" cy="523220"/>
          </a:xfrm>
          <a:prstGeom prst="rect">
            <a:avLst/>
          </a:prstGeom>
        </p:spPr>
        <p:txBody>
          <a:bodyPr wrap="none" numCol="1">
            <a:spAutoFit/>
          </a:bodyPr>
          <a:lstStyle/>
          <a:p>
            <a:endParaRPr lang="nl-NL" altLang="nl-NL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13C4952-229B-4649-A131-AB876B23BB1B}"/>
              </a:ext>
            </a:extLst>
          </p:cNvPr>
          <p:cNvSpPr txBox="1"/>
          <p:nvPr/>
        </p:nvSpPr>
        <p:spPr>
          <a:xfrm rot="21009930">
            <a:off x="2477579" y="4227536"/>
            <a:ext cx="2690702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nl-NL" altLang="nl-NL" sz="2800" dirty="0"/>
              <a:t>Verboden </a:t>
            </a:r>
          </a:p>
          <a:p>
            <a:pPr algn="ctr"/>
            <a:r>
              <a:rPr lang="nl-NL" altLang="nl-NL" sz="2800" dirty="0"/>
              <a:t>te vissen</a:t>
            </a:r>
          </a:p>
        </p:txBody>
      </p:sp>
      <p:sp>
        <p:nvSpPr>
          <p:cNvPr id="6" name="Blik 5">
            <a:extLst>
              <a:ext uri="{FF2B5EF4-FFF2-40B4-BE49-F238E27FC236}">
                <a16:creationId xmlns:a16="http://schemas.microsoft.com/office/drawing/2014/main" id="{B6751717-A441-1346-B702-361FE9CCA546}"/>
              </a:ext>
            </a:extLst>
          </p:cNvPr>
          <p:cNvSpPr/>
          <p:nvPr/>
        </p:nvSpPr>
        <p:spPr>
          <a:xfrm>
            <a:off x="3678988" y="3906648"/>
            <a:ext cx="296607" cy="324503"/>
          </a:xfrm>
          <a:prstGeom prst="can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nl-NL" altLang="nl-NL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B3D92CE2-C31C-214A-BE39-37A491E43402}"/>
              </a:ext>
            </a:extLst>
          </p:cNvPr>
          <p:cNvSpPr/>
          <p:nvPr/>
        </p:nvSpPr>
        <p:spPr>
          <a:xfrm rot="21394599">
            <a:off x="3595837" y="5179313"/>
            <a:ext cx="415407" cy="916564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174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90A79-0B28-4846-B912-0D04A09F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nl-NL" altLang="nl-NL" sz="4800" dirty="0"/>
              <a:t>Genade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00617C-4463-CE4F-B065-9AED18925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nl-NL" altLang="nl-NL" sz="3200" dirty="0"/>
              <a:t>Vergeving</a:t>
            </a:r>
          </a:p>
          <a:p>
            <a:r>
              <a:rPr lang="nl-NL" altLang="nl-NL" sz="3200" dirty="0"/>
              <a:t>Bevrijding</a:t>
            </a:r>
          </a:p>
          <a:p>
            <a:r>
              <a:rPr lang="nl-NL" altLang="nl-NL" sz="3200" dirty="0"/>
              <a:t>Bescherming</a:t>
            </a:r>
          </a:p>
          <a:p>
            <a:r>
              <a:rPr lang="nl-NL" altLang="nl-NL" sz="3200" dirty="0"/>
              <a:t>Je mag bij God horen</a:t>
            </a:r>
          </a:p>
        </p:txBody>
      </p:sp>
    </p:spTree>
    <p:extLst>
      <p:ext uri="{BB962C8B-B14F-4D97-AF65-F5344CB8AC3E}">
        <p14:creationId xmlns:p14="http://schemas.microsoft.com/office/powerpoint/2010/main" val="101602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4BEF3F1-2817-4593-8575-BCF2AAB42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22E682E2-28D4-5240-90AC-6F2830D1EE2A}"/>
              </a:ext>
            </a:extLst>
          </p:cNvPr>
          <p:cNvPicPr/>
          <p:nvPr/>
        </p:nvPicPr>
        <p:blipFill rotWithShape="1">
          <a:blip r:embed="rId3"/>
          <a:srcRect b="14679"/>
          <a:stretch/>
        </p:blipFill>
        <p:spPr>
          <a:xfrm>
            <a:off x="970788" y="969264"/>
            <a:ext cx="10250424" cy="491947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F9A2C9-7772-4A25-A286-C89751B17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5248656"/>
          </a:xfrm>
          <a:prstGeom prst="rect">
            <a:avLst/>
          </a:prstGeom>
          <a:noFill/>
          <a:ln w="2540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978F3-A772-B84A-B124-28B8BD649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Genade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BF1CF-B652-4345-9D9B-678EBF3CA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/>
              <a:t>Genade gaat over het ontvangen: </a:t>
            </a:r>
          </a:p>
          <a:p>
            <a:pPr marL="0" indent="0">
              <a:buNone/>
            </a:pPr>
            <a:r>
              <a:rPr lang="nl-NL" sz="3200" dirty="0"/>
              <a:t>			van liefde, </a:t>
            </a:r>
          </a:p>
          <a:p>
            <a:pPr marL="0" indent="0">
              <a:buNone/>
            </a:pPr>
            <a:r>
              <a:rPr lang="nl-NL" sz="3200" dirty="0"/>
              <a:t>			      vergeving </a:t>
            </a:r>
          </a:p>
          <a:p>
            <a:pPr marL="0" indent="0">
              <a:buNone/>
            </a:pPr>
            <a:r>
              <a:rPr lang="nl-NL" sz="3200" dirty="0"/>
              <a:t>			      en goedheid, </a:t>
            </a:r>
          </a:p>
          <a:p>
            <a:pPr marL="0" indent="0">
              <a:buNone/>
            </a:pPr>
            <a:r>
              <a:rPr lang="nl-NL" sz="3200" dirty="0"/>
              <a:t>terwijl niets aan jouw gedrag dat ‘verdient’.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6784436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268</TotalTime>
  <Words>436</Words>
  <Application>Microsoft Office PowerPoint</Application>
  <PresentationFormat>Breedbeeld</PresentationFormat>
  <Paragraphs>66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Source Sans Pro</vt:lpstr>
      <vt:lpstr>Pakket</vt:lpstr>
      <vt:lpstr>Genade</vt:lpstr>
      <vt:lpstr>genade</vt:lpstr>
      <vt:lpstr>Hebreeuws &gt; Chesed</vt:lpstr>
      <vt:lpstr>Grieks &gt; Charis</vt:lpstr>
      <vt:lpstr>Genade</vt:lpstr>
      <vt:lpstr>Ja, U zult al hun zonden werpen  in de diepten van de zee. Micha 7 : 19</vt:lpstr>
      <vt:lpstr>Genade</vt:lpstr>
      <vt:lpstr>PowerPoint-presentatie</vt:lpstr>
      <vt:lpstr>Genade</vt:lpstr>
      <vt:lpstr>2 petrus 3 : 18</vt:lpstr>
      <vt:lpstr>Opwekking 428</vt:lpstr>
      <vt:lpstr>Amazing grace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Genade</dc:title>
  <dc:creator>Kasper de Jong</dc:creator>
  <cp:lastModifiedBy> </cp:lastModifiedBy>
  <cp:revision>24</cp:revision>
  <dcterms:created xsi:type="dcterms:W3CDTF">2021-06-05T07:53:07Z</dcterms:created>
  <dcterms:modified xsi:type="dcterms:W3CDTF">2021-07-11T07:37:34Z</dcterms:modified>
</cp:coreProperties>
</file>