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9" r:id="rId2"/>
    <p:sldId id="260" r:id="rId3"/>
    <p:sldId id="261" r:id="rId4"/>
    <p:sldId id="262" r:id="rId5"/>
    <p:sldId id="263" r:id="rId6"/>
    <p:sldId id="265" r:id="rId7"/>
    <p:sldId id="276" r:id="rId8"/>
    <p:sldId id="266" r:id="rId9"/>
    <p:sldId id="267" r:id="rId10"/>
    <p:sldId id="268" r:id="rId11"/>
    <p:sldId id="258" r:id="rId12"/>
    <p:sldId id="269" r:id="rId13"/>
    <p:sldId id="270" r:id="rId14"/>
    <p:sldId id="271" r:id="rId15"/>
    <p:sldId id="272" r:id="rId16"/>
    <p:sldId id="275" r:id="rId17"/>
    <p:sldId id="25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96"/>
      </p:cViewPr>
      <p:guideLst/>
    </p:cSldViewPr>
  </p:slideViewPr>
  <p:notesTextViewPr>
    <p:cViewPr>
      <p:scale>
        <a:sx n="1" d="1"/>
        <a:sy n="1" d="1"/>
      </p:scale>
      <p:origin x="0" y="0"/>
    </p:cViewPr>
  </p:notesTextViewPr>
  <p:sorterViewPr>
    <p:cViewPr>
      <p:scale>
        <a:sx n="100" d="100"/>
        <a:sy n="100" d="100"/>
      </p:scale>
      <p:origin x="0" y="-18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5/15/2021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908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BC1C18-307B-4F68-A007-B5B542270E8D}" type="datetimeFigureOut">
              <a:rPr lang="en-US" smtClean="0"/>
              <a:t>5/15/2021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843257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CBC1C18-307B-4F68-A007-B5B542270E8D}" type="datetimeFigureOut">
              <a:rPr lang="en-US" smtClean="0"/>
              <a:t>5/15/2021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9781388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CBC1C18-307B-4F68-A007-B5B542270E8D}" type="datetimeFigureOut">
              <a:rPr lang="en-US" smtClean="0"/>
              <a:t>5/15/2021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5584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CBC1C18-307B-4F68-A007-B5B542270E8D}" type="datetimeFigureOut">
              <a:rPr lang="en-US" smtClean="0"/>
              <a:t>5/15/2021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4272271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5/15/2021</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54625710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5/15/2021</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10081028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5/15/2021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22020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5/15/2021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21256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97D162C4-EDD9-4389-A98B-B87ECEA2A816}" type="datetimeFigureOut">
              <a:rPr lang="en-US" smtClean="0"/>
              <a:t>5/15/2021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496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E5059C3-6A89-4494-99FF-5A4D6FFD50EB}" type="datetimeFigureOut">
              <a:rPr lang="en-US" smtClean="0"/>
              <a:t>5/15/2021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23197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5/15/2021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8317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5/15/2021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12892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1FAF3416-4057-4DAA-829D-4CA07428D088}" type="datetimeFigureOut">
              <a:rPr lang="en-US" smtClean="0"/>
              <a:t>5/15/2021</a:t>
            </a:fld>
            <a:endParaRPr lang="en-US" dirty="0"/>
          </a:p>
        </p:txBody>
      </p:sp>
      <p:sp>
        <p:nvSpPr>
          <p:cNvPr id="5" name="Footer Placeholder 3"/>
          <p:cNvSpPr>
            <a:spLocks noGrp="1"/>
          </p:cNvSpPr>
          <p:nvPr>
            <p:ph type="ftr" sz="quarter" idx="11"/>
          </p:nvPr>
        </p:nvSpPr>
        <p:spPr/>
        <p:txBody>
          <a:bodyPr/>
          <a:lstStyle/>
          <a:p>
            <a:r>
              <a:rPr lang="en-US"/>
              <a:t>
              </a:t>
            </a:r>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02325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21D9284-D300-4297-87F7-E791DCC15DB1}" type="datetimeFigureOut">
              <a:rPr lang="en-US" smtClean="0"/>
              <a:t>5/15/2021</a:t>
            </a:fld>
            <a:endParaRPr lang="en-US" dirty="0"/>
          </a:p>
        </p:txBody>
      </p:sp>
      <p:sp>
        <p:nvSpPr>
          <p:cNvPr id="5" name="Footer Placeholder 2"/>
          <p:cNvSpPr>
            <a:spLocks noGrp="1"/>
          </p:cNvSpPr>
          <p:nvPr>
            <p:ph type="ftr" sz="quarter" idx="11"/>
          </p:nvPr>
        </p:nvSpPr>
        <p:spPr/>
        <p:txBody>
          <a:bodyPr/>
          <a:lstStyle/>
          <a:p>
            <a:r>
              <a:rPr lang="en-US"/>
              <a:t>
              </a:t>
            </a:r>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25474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37D525BB-DA17-4BA0-B3C8-3AC3ABC827E6}" type="datetimeFigureOut">
              <a:rPr lang="en-US" smtClean="0"/>
              <a:t>5/15/2021</a:t>
            </a:fld>
            <a:endParaRPr lang="en-US" dirty="0"/>
          </a:p>
        </p:txBody>
      </p:sp>
      <p:sp>
        <p:nvSpPr>
          <p:cNvPr id="5" name="Footer Placeholder 5"/>
          <p:cNvSpPr>
            <a:spLocks noGrp="1"/>
          </p:cNvSpPr>
          <p:nvPr>
            <p:ph type="ftr" sz="quarter" idx="11"/>
          </p:nvPr>
        </p:nvSpPr>
        <p:spPr/>
        <p:txBody>
          <a:bodyPr/>
          <a:lstStyle/>
          <a:p>
            <a:r>
              <a:rPr lang="en-US"/>
              <a:t>
              </a:t>
            </a:r>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34806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16C4C9A-3960-41CF-A4E9-2A8FB932454B}" type="datetimeFigureOut">
              <a:rPr lang="en-US" smtClean="0"/>
              <a:t>5/15/2021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65492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BC1C18-307B-4F68-A007-B5B542270E8D}" type="datetimeFigureOut">
              <a:rPr lang="en-US" smtClean="0"/>
              <a:t>5/15/2021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09075425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3" name="Picture 2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5" name="Oval 2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 name="Picture 2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9" name="Picture 2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 name="Rectangle 3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Tijdelijke aanduiding voor inhoud 8" descr="Afbeelding met schapen, zoogdier, gras, buiten&#10;&#10;Automatisch gegenereerde beschrijving">
            <a:extLst>
              <a:ext uri="{FF2B5EF4-FFF2-40B4-BE49-F238E27FC236}">
                <a16:creationId xmlns:a16="http://schemas.microsoft.com/office/drawing/2014/main" id="{0383FE49-8642-4B80-8D9C-B077AD561E14}"/>
              </a:ext>
            </a:extLst>
          </p:cNvPr>
          <p:cNvPicPr>
            <a:picLocks noGrp="1" noChangeAspect="1"/>
          </p:cNvPicPr>
          <p:nvPr>
            <p:ph idx="1"/>
          </p:nvPr>
        </p:nvPicPr>
        <p:blipFill rotWithShape="1">
          <a:blip r:embed="rId7"/>
          <a:srcRect t="2639" r="-1" b="24156"/>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3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B7DC3179-7543-4CD1-AA3B-3F5D442CDC2C}"/>
              </a:ext>
            </a:extLst>
          </p:cNvPr>
          <p:cNvSpPr>
            <a:spLocks noGrp="1"/>
          </p:cNvSpPr>
          <p:nvPr>
            <p:ph type="title"/>
          </p:nvPr>
        </p:nvSpPr>
        <p:spPr>
          <a:xfrm>
            <a:off x="636916" y="4854346"/>
            <a:ext cx="10407602" cy="868026"/>
          </a:xfrm>
        </p:spPr>
        <p:txBody>
          <a:bodyPr vert="horz" lIns="91440" tIns="45720" rIns="91440" bIns="45720" rtlCol="0" anchor="b">
            <a:normAutofit/>
          </a:bodyPr>
          <a:lstStyle/>
          <a:p>
            <a:r>
              <a:rPr lang="en-US" sz="4800" dirty="0" err="1">
                <a:solidFill>
                  <a:srgbClr val="EBEBEB"/>
                </a:solidFill>
              </a:rPr>
              <a:t>Zondag</a:t>
            </a:r>
            <a:r>
              <a:rPr lang="en-US" sz="4800" dirty="0">
                <a:solidFill>
                  <a:srgbClr val="EBEBEB"/>
                </a:solidFill>
              </a:rPr>
              <a:t> 16 </a:t>
            </a:r>
            <a:r>
              <a:rPr lang="en-US" sz="4800" dirty="0" err="1">
                <a:solidFill>
                  <a:srgbClr val="EBEBEB"/>
                </a:solidFill>
              </a:rPr>
              <a:t>mei</a:t>
            </a:r>
            <a:endParaRPr lang="en-US" sz="4800" dirty="0">
              <a:solidFill>
                <a:srgbClr val="EBEBEB"/>
              </a:solidFill>
            </a:endParaRPr>
          </a:p>
        </p:txBody>
      </p:sp>
    </p:spTree>
    <p:extLst>
      <p:ext uri="{BB962C8B-B14F-4D97-AF65-F5344CB8AC3E}">
        <p14:creationId xmlns:p14="http://schemas.microsoft.com/office/powerpoint/2010/main" val="361786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AD3850-B97C-4B41-9732-998E6FA631C6}"/>
              </a:ext>
            </a:extLst>
          </p:cNvPr>
          <p:cNvSpPr>
            <a:spLocks noGrp="1"/>
          </p:cNvSpPr>
          <p:nvPr>
            <p:ph sz="half" idx="1"/>
          </p:nvPr>
        </p:nvSpPr>
        <p:spPr>
          <a:xfrm>
            <a:off x="1103312" y="389727"/>
            <a:ext cx="4396339" cy="5866612"/>
          </a:xfrm>
        </p:spPr>
        <p:txBody>
          <a:bodyPr/>
          <a:lstStyle/>
          <a:p>
            <a:r>
              <a:rPr lang="nl-NL" dirty="0"/>
              <a:t>Kenmerken schaap</a:t>
            </a:r>
            <a:br>
              <a:rPr lang="nl-NL" dirty="0"/>
            </a:br>
            <a:endParaRPr lang="nl-NL" dirty="0"/>
          </a:p>
          <a:p>
            <a:endParaRPr lang="nl-NL" dirty="0"/>
          </a:p>
          <a:p>
            <a:endParaRPr lang="nl-NL" dirty="0"/>
          </a:p>
          <a:p>
            <a:endParaRPr lang="nl-NL" dirty="0"/>
          </a:p>
          <a:p>
            <a:r>
              <a:rPr lang="nl-NL" dirty="0"/>
              <a:t>Kenmerken (goede) herder</a:t>
            </a:r>
          </a:p>
          <a:p>
            <a:endParaRPr lang="nl-NL" dirty="0"/>
          </a:p>
          <a:p>
            <a:endParaRPr lang="nl-NL" dirty="0"/>
          </a:p>
          <a:p>
            <a:pPr marL="0" indent="0">
              <a:buNone/>
            </a:pPr>
            <a:br>
              <a:rPr lang="nl-NL" dirty="0"/>
            </a:br>
            <a:endParaRPr lang="nl-NL" dirty="0"/>
          </a:p>
          <a:p>
            <a:r>
              <a:rPr lang="nl-NL" dirty="0"/>
              <a:t>Kenmerken relatie herder-schaap</a:t>
            </a:r>
          </a:p>
        </p:txBody>
      </p:sp>
      <p:sp>
        <p:nvSpPr>
          <p:cNvPr id="4" name="Tijdelijke aanduiding voor inhoud 3">
            <a:extLst>
              <a:ext uri="{FF2B5EF4-FFF2-40B4-BE49-F238E27FC236}">
                <a16:creationId xmlns:a16="http://schemas.microsoft.com/office/drawing/2014/main" id="{C2551B24-56C2-4D60-BC0E-9D370315C059}"/>
              </a:ext>
            </a:extLst>
          </p:cNvPr>
          <p:cNvSpPr>
            <a:spLocks noGrp="1"/>
          </p:cNvSpPr>
          <p:nvPr>
            <p:ph sz="half" idx="2"/>
          </p:nvPr>
        </p:nvSpPr>
        <p:spPr>
          <a:xfrm>
            <a:off x="5654493" y="383458"/>
            <a:ext cx="4396341" cy="5872879"/>
          </a:xfrm>
        </p:spPr>
        <p:txBody>
          <a:bodyPr/>
          <a:lstStyle/>
          <a:p>
            <a:r>
              <a:rPr lang="nl-NL" dirty="0"/>
              <a:t>Kuddedieren / hechte sociale dieren</a:t>
            </a:r>
          </a:p>
          <a:p>
            <a:r>
              <a:rPr lang="nl-NL" dirty="0"/>
              <a:t>Nerveus, slecht richtingsgevoel</a:t>
            </a:r>
          </a:p>
          <a:p>
            <a:endParaRPr lang="nl-NL" dirty="0"/>
          </a:p>
          <a:p>
            <a:endParaRPr lang="nl-NL" dirty="0"/>
          </a:p>
          <a:p>
            <a:r>
              <a:rPr lang="nl-NL" dirty="0"/>
              <a:t>Dagelijkse verzorging (ziekte, voedsel &amp; water)</a:t>
            </a:r>
          </a:p>
          <a:p>
            <a:r>
              <a:rPr lang="nl-NL" dirty="0"/>
              <a:t>Zet zijn leven in voor de schapen</a:t>
            </a:r>
          </a:p>
          <a:p>
            <a:endParaRPr lang="nl-NL" dirty="0"/>
          </a:p>
          <a:p>
            <a:endParaRPr lang="nl-NL" dirty="0"/>
          </a:p>
          <a:p>
            <a:endParaRPr lang="nl-NL" dirty="0"/>
          </a:p>
        </p:txBody>
      </p:sp>
    </p:spTree>
    <p:extLst>
      <p:ext uri="{BB962C8B-B14F-4D97-AF65-F5344CB8AC3E}">
        <p14:creationId xmlns:p14="http://schemas.microsoft.com/office/powerpoint/2010/main" val="370932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45177-1E3A-4DB2-962E-179DE2A4BBE3}"/>
              </a:ext>
            </a:extLst>
          </p:cNvPr>
          <p:cNvSpPr>
            <a:spLocks noGrp="1"/>
          </p:cNvSpPr>
          <p:nvPr>
            <p:ph type="title"/>
          </p:nvPr>
        </p:nvSpPr>
        <p:spPr>
          <a:xfrm>
            <a:off x="6742108" y="629266"/>
            <a:ext cx="3307744" cy="1641986"/>
          </a:xfrm>
        </p:spPr>
        <p:txBody>
          <a:bodyPr>
            <a:normAutofit/>
          </a:bodyPr>
          <a:lstStyle/>
          <a:p>
            <a:r>
              <a:rPr lang="nl-NL" dirty="0"/>
              <a:t>	</a:t>
            </a:r>
          </a:p>
        </p:txBody>
      </p:sp>
      <p:pic>
        <p:nvPicPr>
          <p:cNvPr id="5" name="Tijdelijke aanduiding voor inhoud 4" descr="Afbeelding met berg, buiten, rots, vallei&#10;&#10;Automatisch gegenereerde beschrijving">
            <a:extLst>
              <a:ext uri="{FF2B5EF4-FFF2-40B4-BE49-F238E27FC236}">
                <a16:creationId xmlns:a16="http://schemas.microsoft.com/office/drawing/2014/main" id="{09ACA66B-29EB-4F5A-928C-974A1387F080}"/>
              </a:ext>
            </a:extLst>
          </p:cNvPr>
          <p:cNvPicPr>
            <a:picLocks noChangeAspect="1"/>
          </p:cNvPicPr>
          <p:nvPr/>
        </p:nvPicPr>
        <p:blipFill rotWithShape="1">
          <a:blip r:embed="rId3"/>
          <a:srcRect r="27351" b="-2"/>
          <a:stretch/>
        </p:blipFill>
        <p:spPr>
          <a:xfrm>
            <a:off x="-2" y="10"/>
            <a:ext cx="6094407" cy="6857990"/>
          </a:xfrm>
          <a:prstGeom prst="rect">
            <a:avLst/>
          </a:prstGeom>
        </p:spPr>
      </p:pic>
      <p:sp>
        <p:nvSpPr>
          <p:cNvPr id="9" name="Content Placeholder 8">
            <a:extLst>
              <a:ext uri="{FF2B5EF4-FFF2-40B4-BE49-F238E27FC236}">
                <a16:creationId xmlns:a16="http://schemas.microsoft.com/office/drawing/2014/main" id="{E67F7E27-3CDB-4623-A9C1-C99B1C9F43FE}"/>
              </a:ext>
            </a:extLst>
          </p:cNvPr>
          <p:cNvSpPr>
            <a:spLocks noGrp="1"/>
          </p:cNvSpPr>
          <p:nvPr>
            <p:ph idx="1"/>
          </p:nvPr>
        </p:nvSpPr>
        <p:spPr>
          <a:xfrm>
            <a:off x="6742107" y="1782148"/>
            <a:ext cx="3955447" cy="4466252"/>
          </a:xfrm>
        </p:spPr>
        <p:txBody>
          <a:bodyPr>
            <a:normAutofit/>
          </a:bodyPr>
          <a:lstStyle/>
          <a:p>
            <a:pPr marL="0" indent="0">
              <a:buNone/>
            </a:pPr>
            <a:r>
              <a:rPr lang="nl-NL" dirty="0"/>
              <a:t>Al ging ik ook door een dal vol schaduw van de dood, ik zou geen kwaad vrezen, want U bent met mij; Uw stok en Uw staf, die vertroosten mij</a:t>
            </a:r>
            <a:endParaRPr lang="en-US" dirty="0"/>
          </a:p>
        </p:txBody>
      </p:sp>
    </p:spTree>
    <p:extLst>
      <p:ext uri="{BB962C8B-B14F-4D97-AF65-F5344CB8AC3E}">
        <p14:creationId xmlns:p14="http://schemas.microsoft.com/office/powerpoint/2010/main" val="390082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AD3850-B97C-4B41-9732-998E6FA631C6}"/>
              </a:ext>
            </a:extLst>
          </p:cNvPr>
          <p:cNvSpPr>
            <a:spLocks noGrp="1"/>
          </p:cNvSpPr>
          <p:nvPr>
            <p:ph sz="half" idx="1"/>
          </p:nvPr>
        </p:nvSpPr>
        <p:spPr>
          <a:xfrm>
            <a:off x="1103312" y="389727"/>
            <a:ext cx="4396339" cy="5866612"/>
          </a:xfrm>
        </p:spPr>
        <p:txBody>
          <a:bodyPr/>
          <a:lstStyle/>
          <a:p>
            <a:r>
              <a:rPr lang="nl-NL" dirty="0"/>
              <a:t>Kenmerken schaap</a:t>
            </a:r>
            <a:br>
              <a:rPr lang="nl-NL" dirty="0"/>
            </a:br>
            <a:endParaRPr lang="nl-NL" dirty="0"/>
          </a:p>
          <a:p>
            <a:endParaRPr lang="nl-NL" dirty="0"/>
          </a:p>
          <a:p>
            <a:endParaRPr lang="nl-NL" dirty="0"/>
          </a:p>
          <a:p>
            <a:endParaRPr lang="nl-NL" dirty="0"/>
          </a:p>
          <a:p>
            <a:r>
              <a:rPr lang="nl-NL" dirty="0"/>
              <a:t>Kenmerken (goede) herder</a:t>
            </a:r>
          </a:p>
          <a:p>
            <a:endParaRPr lang="nl-NL" dirty="0"/>
          </a:p>
          <a:p>
            <a:endParaRPr lang="nl-NL" dirty="0"/>
          </a:p>
          <a:p>
            <a:pPr marL="0" indent="0">
              <a:buNone/>
            </a:pPr>
            <a:br>
              <a:rPr lang="nl-NL" dirty="0"/>
            </a:br>
            <a:endParaRPr lang="nl-NL" dirty="0"/>
          </a:p>
          <a:p>
            <a:r>
              <a:rPr lang="nl-NL" dirty="0"/>
              <a:t>Kenmerken relatie herder-schaap</a:t>
            </a:r>
          </a:p>
        </p:txBody>
      </p:sp>
      <p:sp>
        <p:nvSpPr>
          <p:cNvPr id="4" name="Tijdelijke aanduiding voor inhoud 3">
            <a:extLst>
              <a:ext uri="{FF2B5EF4-FFF2-40B4-BE49-F238E27FC236}">
                <a16:creationId xmlns:a16="http://schemas.microsoft.com/office/drawing/2014/main" id="{C2551B24-56C2-4D60-BC0E-9D370315C059}"/>
              </a:ext>
            </a:extLst>
          </p:cNvPr>
          <p:cNvSpPr>
            <a:spLocks noGrp="1"/>
          </p:cNvSpPr>
          <p:nvPr>
            <p:ph sz="half" idx="2"/>
          </p:nvPr>
        </p:nvSpPr>
        <p:spPr>
          <a:xfrm>
            <a:off x="5654493" y="383458"/>
            <a:ext cx="4396341" cy="5872879"/>
          </a:xfrm>
        </p:spPr>
        <p:txBody>
          <a:bodyPr/>
          <a:lstStyle/>
          <a:p>
            <a:r>
              <a:rPr lang="nl-NL" dirty="0"/>
              <a:t>Kuddedieren / hechte sociale dieren</a:t>
            </a:r>
          </a:p>
          <a:p>
            <a:r>
              <a:rPr lang="nl-NL" dirty="0"/>
              <a:t>Nerveus, slecht richtingsgevoel</a:t>
            </a:r>
          </a:p>
          <a:p>
            <a:endParaRPr lang="nl-NL" dirty="0"/>
          </a:p>
          <a:p>
            <a:endParaRPr lang="nl-NL" dirty="0"/>
          </a:p>
          <a:p>
            <a:r>
              <a:rPr lang="nl-NL" dirty="0"/>
              <a:t>Dagelijkse verzorging (ziekte, voedsel &amp; water)</a:t>
            </a:r>
          </a:p>
          <a:p>
            <a:r>
              <a:rPr lang="nl-NL" dirty="0"/>
              <a:t>Zet zijn leven in voor de schapen</a:t>
            </a:r>
          </a:p>
          <a:p>
            <a:endParaRPr lang="nl-NL" dirty="0"/>
          </a:p>
          <a:p>
            <a:endParaRPr lang="nl-NL" dirty="0"/>
          </a:p>
          <a:p>
            <a:r>
              <a:rPr lang="nl-NL" dirty="0"/>
              <a:t>De herder kent hun naam en de schapen kennen zijn stem</a:t>
            </a:r>
          </a:p>
          <a:p>
            <a:endParaRPr lang="nl-NL" dirty="0"/>
          </a:p>
        </p:txBody>
      </p:sp>
    </p:spTree>
    <p:extLst>
      <p:ext uri="{BB962C8B-B14F-4D97-AF65-F5344CB8AC3E}">
        <p14:creationId xmlns:p14="http://schemas.microsoft.com/office/powerpoint/2010/main" val="425417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AD3850-B97C-4B41-9732-998E6FA631C6}"/>
              </a:ext>
            </a:extLst>
          </p:cNvPr>
          <p:cNvSpPr>
            <a:spLocks noGrp="1"/>
          </p:cNvSpPr>
          <p:nvPr>
            <p:ph sz="half" idx="1"/>
          </p:nvPr>
        </p:nvSpPr>
        <p:spPr>
          <a:xfrm>
            <a:off x="1103312" y="389727"/>
            <a:ext cx="4396339" cy="5866612"/>
          </a:xfrm>
        </p:spPr>
        <p:txBody>
          <a:bodyPr/>
          <a:lstStyle/>
          <a:p>
            <a:r>
              <a:rPr lang="nl-NL" dirty="0"/>
              <a:t>Kenmerken schaap</a:t>
            </a:r>
            <a:br>
              <a:rPr lang="nl-NL" dirty="0"/>
            </a:br>
            <a:endParaRPr lang="nl-NL" dirty="0"/>
          </a:p>
          <a:p>
            <a:endParaRPr lang="nl-NL" dirty="0"/>
          </a:p>
          <a:p>
            <a:endParaRPr lang="nl-NL" dirty="0"/>
          </a:p>
          <a:p>
            <a:endParaRPr lang="nl-NL" dirty="0"/>
          </a:p>
          <a:p>
            <a:r>
              <a:rPr lang="nl-NL" dirty="0"/>
              <a:t>Kenmerken (goede) herder</a:t>
            </a:r>
          </a:p>
          <a:p>
            <a:endParaRPr lang="nl-NL" dirty="0"/>
          </a:p>
          <a:p>
            <a:endParaRPr lang="nl-NL" dirty="0"/>
          </a:p>
          <a:p>
            <a:pPr marL="0" indent="0">
              <a:buNone/>
            </a:pPr>
            <a:br>
              <a:rPr lang="nl-NL" dirty="0"/>
            </a:br>
            <a:endParaRPr lang="nl-NL" dirty="0"/>
          </a:p>
          <a:p>
            <a:r>
              <a:rPr lang="nl-NL" dirty="0"/>
              <a:t>Kenmerken relatie herder-schaap</a:t>
            </a:r>
          </a:p>
        </p:txBody>
      </p:sp>
      <p:sp>
        <p:nvSpPr>
          <p:cNvPr id="4" name="Tijdelijke aanduiding voor inhoud 3">
            <a:extLst>
              <a:ext uri="{FF2B5EF4-FFF2-40B4-BE49-F238E27FC236}">
                <a16:creationId xmlns:a16="http://schemas.microsoft.com/office/drawing/2014/main" id="{C2551B24-56C2-4D60-BC0E-9D370315C059}"/>
              </a:ext>
            </a:extLst>
          </p:cNvPr>
          <p:cNvSpPr>
            <a:spLocks noGrp="1"/>
          </p:cNvSpPr>
          <p:nvPr>
            <p:ph sz="half" idx="2"/>
          </p:nvPr>
        </p:nvSpPr>
        <p:spPr>
          <a:xfrm>
            <a:off x="5654493" y="383458"/>
            <a:ext cx="4396341" cy="5872879"/>
          </a:xfrm>
        </p:spPr>
        <p:txBody>
          <a:bodyPr/>
          <a:lstStyle/>
          <a:p>
            <a:r>
              <a:rPr lang="nl-NL" dirty="0"/>
              <a:t>Kuddedieren / hechte sociale dieren</a:t>
            </a:r>
          </a:p>
          <a:p>
            <a:r>
              <a:rPr lang="nl-NL" dirty="0"/>
              <a:t>Nerveus, slecht richtingsgevoel</a:t>
            </a:r>
          </a:p>
          <a:p>
            <a:endParaRPr lang="nl-NL" dirty="0"/>
          </a:p>
          <a:p>
            <a:endParaRPr lang="nl-NL" dirty="0"/>
          </a:p>
          <a:p>
            <a:r>
              <a:rPr lang="nl-NL" dirty="0"/>
              <a:t>Dagelijkse verzorging (ziekte, voedsel &amp; water)</a:t>
            </a:r>
          </a:p>
          <a:p>
            <a:r>
              <a:rPr lang="nl-NL" dirty="0"/>
              <a:t>Zet zijn leven in voor de schapen</a:t>
            </a:r>
          </a:p>
          <a:p>
            <a:endParaRPr lang="nl-NL" dirty="0"/>
          </a:p>
          <a:p>
            <a:endParaRPr lang="nl-NL" dirty="0"/>
          </a:p>
          <a:p>
            <a:r>
              <a:rPr lang="nl-NL" dirty="0"/>
              <a:t>De herder kent hun naam en de schapen kennen zijn stem</a:t>
            </a:r>
          </a:p>
          <a:p>
            <a:r>
              <a:rPr lang="nl-NL" dirty="0"/>
              <a:t>De herder leidt, de schapen volgen</a:t>
            </a:r>
          </a:p>
          <a:p>
            <a:endParaRPr lang="nl-NL" dirty="0"/>
          </a:p>
        </p:txBody>
      </p:sp>
    </p:spTree>
    <p:extLst>
      <p:ext uri="{BB962C8B-B14F-4D97-AF65-F5344CB8AC3E}">
        <p14:creationId xmlns:p14="http://schemas.microsoft.com/office/powerpoint/2010/main" val="222003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descr="Afbeelding met schapen, zoogdier, gras, buiten&#10;&#10;Automatisch gegenereerde beschrijving">
            <a:extLst>
              <a:ext uri="{FF2B5EF4-FFF2-40B4-BE49-F238E27FC236}">
                <a16:creationId xmlns:a16="http://schemas.microsoft.com/office/drawing/2014/main" id="{F81BBFFD-0E5E-4A5F-9F27-C03F268A6656}"/>
              </a:ext>
            </a:extLst>
          </p:cNvPr>
          <p:cNvPicPr>
            <a:picLocks noGrp="1" noChangeAspect="1"/>
          </p:cNvPicPr>
          <p:nvPr>
            <p:ph sz="half" idx="2"/>
          </p:nvPr>
        </p:nvPicPr>
        <p:blipFill>
          <a:blip r:embed="rId2"/>
          <a:stretch>
            <a:fillRect/>
          </a:stretch>
        </p:blipFill>
        <p:spPr>
          <a:xfrm>
            <a:off x="643467" y="763161"/>
            <a:ext cx="9478540" cy="5331678"/>
          </a:xfrm>
          <a:prstGeom prst="rect">
            <a:avLst/>
          </a:prstGeom>
        </p:spPr>
      </p:pic>
    </p:spTree>
    <p:extLst>
      <p:ext uri="{BB962C8B-B14F-4D97-AF65-F5344CB8AC3E}">
        <p14:creationId xmlns:p14="http://schemas.microsoft.com/office/powerpoint/2010/main" val="176044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 name="Picture 40">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3" name="Oval 42">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7" name="Picture 46">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9" name="Rectangle 48">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Tijdelijke aanduiding voor inhoud 7" descr="Afbeelding met zoogdier, buiten, sluiten&#10;&#10;Automatisch gegenereerde beschrijving">
            <a:extLst>
              <a:ext uri="{FF2B5EF4-FFF2-40B4-BE49-F238E27FC236}">
                <a16:creationId xmlns:a16="http://schemas.microsoft.com/office/drawing/2014/main" id="{F3138763-5111-4112-9553-3E2BC54507F3}"/>
              </a:ext>
            </a:extLst>
          </p:cNvPr>
          <p:cNvPicPr>
            <a:picLocks noGrp="1" noChangeAspect="1"/>
          </p:cNvPicPr>
          <p:nvPr>
            <p:ph sz="half" idx="1"/>
          </p:nvPr>
        </p:nvPicPr>
        <p:blipFill rotWithShape="1">
          <a:blip r:embed="rId7"/>
          <a:srcRect r="8928" b="-1"/>
          <a:stretch/>
        </p:blipFill>
        <p:spPr>
          <a:xfrm>
            <a:off x="879925" y="1816424"/>
            <a:ext cx="4374734" cy="3602736"/>
          </a:xfrm>
          <a:prstGeom prst="rect">
            <a:avLst/>
          </a:prstGeom>
          <a:effectLst>
            <a:outerShdw blurRad="50800" dist="38100" dir="5400000" algn="t" rotWithShape="0">
              <a:prstClr val="black">
                <a:alpha val="43000"/>
              </a:prstClr>
            </a:outerShdw>
          </a:effectLst>
        </p:spPr>
      </p:pic>
      <p:pic>
        <p:nvPicPr>
          <p:cNvPr id="14" name="Tijdelijke aanduiding voor inhoud 13" descr="Afbeelding met schapen, kudde, zoogdier, buiten&#10;&#10;Automatisch gegenereerde beschrijving">
            <a:extLst>
              <a:ext uri="{FF2B5EF4-FFF2-40B4-BE49-F238E27FC236}">
                <a16:creationId xmlns:a16="http://schemas.microsoft.com/office/drawing/2014/main" id="{F57252BD-E548-4790-BE76-4A193DBA5992}"/>
              </a:ext>
            </a:extLst>
          </p:cNvPr>
          <p:cNvPicPr>
            <a:picLocks noGrp="1" noChangeAspect="1"/>
          </p:cNvPicPr>
          <p:nvPr>
            <p:ph sz="half" idx="2"/>
          </p:nvPr>
        </p:nvPicPr>
        <p:blipFill rotWithShape="1">
          <a:blip r:embed="rId8"/>
          <a:srcRect l="11175" r="6695"/>
          <a:stretch/>
        </p:blipFill>
        <p:spPr>
          <a:xfrm>
            <a:off x="5602307" y="1816425"/>
            <a:ext cx="4794209" cy="360455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266803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A2483BA2-C11E-4D8D-9009-7B5C630DCA9F}"/>
              </a:ext>
            </a:extLst>
          </p:cNvPr>
          <p:cNvSpPr>
            <a:spLocks noGrp="1"/>
          </p:cNvSpPr>
          <p:nvPr>
            <p:ph type="body" idx="1"/>
          </p:nvPr>
        </p:nvSpPr>
        <p:spPr>
          <a:xfrm>
            <a:off x="1103312" y="1149220"/>
            <a:ext cx="4396338" cy="576262"/>
          </a:xfrm>
        </p:spPr>
        <p:txBody>
          <a:bodyPr/>
          <a:lstStyle/>
          <a:p>
            <a:r>
              <a:rPr lang="nl-NL" dirty="0"/>
              <a:t>Psalm 23:1-4</a:t>
            </a:r>
          </a:p>
        </p:txBody>
      </p:sp>
      <p:sp>
        <p:nvSpPr>
          <p:cNvPr id="3" name="Tijdelijke aanduiding voor inhoud 2">
            <a:extLst>
              <a:ext uri="{FF2B5EF4-FFF2-40B4-BE49-F238E27FC236}">
                <a16:creationId xmlns:a16="http://schemas.microsoft.com/office/drawing/2014/main" id="{EA659677-62C9-4E49-8723-EB9EE5C1AF31}"/>
              </a:ext>
            </a:extLst>
          </p:cNvPr>
          <p:cNvSpPr>
            <a:spLocks noGrp="1"/>
          </p:cNvSpPr>
          <p:nvPr>
            <p:ph sz="half" idx="2"/>
          </p:nvPr>
        </p:nvSpPr>
        <p:spPr>
          <a:xfrm>
            <a:off x="1103312" y="1810139"/>
            <a:ext cx="4396339" cy="4446199"/>
          </a:xfrm>
        </p:spPr>
        <p:txBody>
          <a:bodyPr>
            <a:normAutofit fontScale="92500" lnSpcReduction="10000"/>
          </a:bodyPr>
          <a:lstStyle/>
          <a:p>
            <a:pPr marL="0" indent="0">
              <a:lnSpc>
                <a:spcPct val="90000"/>
              </a:lnSpc>
              <a:buNone/>
            </a:pPr>
            <a:r>
              <a:rPr lang="nl-NL" sz="1800" dirty="0"/>
              <a:t>De HEER is mijn herder,</a:t>
            </a:r>
          </a:p>
          <a:p>
            <a:pPr marL="0" indent="0">
              <a:lnSpc>
                <a:spcPct val="90000"/>
              </a:lnSpc>
              <a:buNone/>
            </a:pPr>
            <a:r>
              <a:rPr lang="nl-NL" sz="1800" dirty="0"/>
              <a:t>het ontbreekt mij aan niets.</a:t>
            </a:r>
          </a:p>
          <a:p>
            <a:pPr marL="0" indent="0">
              <a:lnSpc>
                <a:spcPct val="90000"/>
              </a:lnSpc>
              <a:buNone/>
            </a:pPr>
            <a:r>
              <a:rPr lang="nl-NL" sz="1800" dirty="0"/>
              <a:t>Hij laat mij rusten in groene weiden</a:t>
            </a:r>
          </a:p>
          <a:p>
            <a:pPr marL="0" indent="0">
              <a:lnSpc>
                <a:spcPct val="90000"/>
              </a:lnSpc>
              <a:buNone/>
            </a:pPr>
            <a:r>
              <a:rPr lang="nl-NL" sz="1800" dirty="0"/>
              <a:t>en voert mij naar vredig water,</a:t>
            </a:r>
          </a:p>
          <a:p>
            <a:pPr marL="0" indent="0">
              <a:lnSpc>
                <a:spcPct val="90000"/>
              </a:lnSpc>
              <a:buNone/>
            </a:pPr>
            <a:r>
              <a:rPr lang="nl-NL" sz="1800" dirty="0"/>
              <a:t>hij geeft mij nieuwe kracht</a:t>
            </a:r>
          </a:p>
          <a:p>
            <a:pPr marL="0" indent="0">
              <a:lnSpc>
                <a:spcPct val="90000"/>
              </a:lnSpc>
              <a:buNone/>
            </a:pPr>
            <a:r>
              <a:rPr lang="nl-NL" sz="1800" dirty="0"/>
              <a:t>en leidt mij langs veilige paden</a:t>
            </a:r>
          </a:p>
          <a:p>
            <a:pPr marL="0" indent="0">
              <a:lnSpc>
                <a:spcPct val="90000"/>
              </a:lnSpc>
              <a:buNone/>
            </a:pPr>
            <a:r>
              <a:rPr lang="nl-NL" sz="1800" dirty="0"/>
              <a:t>tot eer van zijn naam.</a:t>
            </a:r>
          </a:p>
          <a:p>
            <a:pPr marL="0" indent="0">
              <a:lnSpc>
                <a:spcPct val="90000"/>
              </a:lnSpc>
              <a:buNone/>
            </a:pPr>
            <a:r>
              <a:rPr lang="nl-NL" sz="1800" dirty="0"/>
              <a:t>Al gaat mijn weg</a:t>
            </a:r>
          </a:p>
          <a:p>
            <a:pPr marL="0" indent="0">
              <a:lnSpc>
                <a:spcPct val="90000"/>
              </a:lnSpc>
              <a:buNone/>
            </a:pPr>
            <a:r>
              <a:rPr lang="nl-NL" sz="1800" dirty="0"/>
              <a:t>door een donker dal,</a:t>
            </a:r>
          </a:p>
          <a:p>
            <a:pPr marL="0" indent="0">
              <a:lnSpc>
                <a:spcPct val="90000"/>
              </a:lnSpc>
              <a:buNone/>
            </a:pPr>
            <a:r>
              <a:rPr lang="nl-NL" sz="1800" dirty="0"/>
              <a:t>ik vrees geen gevaar,</a:t>
            </a:r>
          </a:p>
          <a:p>
            <a:pPr marL="0" indent="0">
              <a:lnSpc>
                <a:spcPct val="90000"/>
              </a:lnSpc>
              <a:buNone/>
            </a:pPr>
            <a:r>
              <a:rPr lang="nl-NL" sz="1800" dirty="0"/>
              <a:t>want u bent bij mij,</a:t>
            </a:r>
          </a:p>
          <a:p>
            <a:pPr marL="0" indent="0">
              <a:lnSpc>
                <a:spcPct val="90000"/>
              </a:lnSpc>
              <a:buNone/>
            </a:pPr>
            <a:r>
              <a:rPr lang="nl-NL" sz="1800" dirty="0"/>
              <a:t>uw stok en uw staf,</a:t>
            </a:r>
          </a:p>
          <a:p>
            <a:pPr marL="0" indent="0">
              <a:lnSpc>
                <a:spcPct val="90000"/>
              </a:lnSpc>
              <a:buNone/>
            </a:pPr>
            <a:r>
              <a:rPr lang="nl-NL" sz="1800" dirty="0"/>
              <a:t>zij geven mij moed.</a:t>
            </a:r>
          </a:p>
          <a:p>
            <a:pPr>
              <a:lnSpc>
                <a:spcPct val="90000"/>
              </a:lnSpc>
            </a:pPr>
            <a:endParaRPr lang="nl-NL" sz="1600" dirty="0"/>
          </a:p>
        </p:txBody>
      </p:sp>
      <p:sp>
        <p:nvSpPr>
          <p:cNvPr id="11" name="Tijdelijke aanduiding voor tekst 10">
            <a:extLst>
              <a:ext uri="{FF2B5EF4-FFF2-40B4-BE49-F238E27FC236}">
                <a16:creationId xmlns:a16="http://schemas.microsoft.com/office/drawing/2014/main" id="{5775CA8E-3C71-4662-BCAE-C198CABED1F1}"/>
              </a:ext>
            </a:extLst>
          </p:cNvPr>
          <p:cNvSpPr>
            <a:spLocks noGrp="1"/>
          </p:cNvSpPr>
          <p:nvPr>
            <p:ph type="body" sz="quarter" idx="3"/>
          </p:nvPr>
        </p:nvSpPr>
        <p:spPr>
          <a:xfrm>
            <a:off x="5654494" y="1149220"/>
            <a:ext cx="4396339" cy="576262"/>
          </a:xfrm>
        </p:spPr>
        <p:txBody>
          <a:bodyPr/>
          <a:lstStyle/>
          <a:p>
            <a:r>
              <a:rPr lang="nl-NL" dirty="0"/>
              <a:t>Johannes 10:14-15 &amp; 27</a:t>
            </a:r>
          </a:p>
        </p:txBody>
      </p:sp>
      <p:sp>
        <p:nvSpPr>
          <p:cNvPr id="4" name="Tijdelijke aanduiding voor inhoud 3">
            <a:extLst>
              <a:ext uri="{FF2B5EF4-FFF2-40B4-BE49-F238E27FC236}">
                <a16:creationId xmlns:a16="http://schemas.microsoft.com/office/drawing/2014/main" id="{DD9CEE2D-2D83-44F6-BBBA-EFAA86DD6422}"/>
              </a:ext>
            </a:extLst>
          </p:cNvPr>
          <p:cNvSpPr>
            <a:spLocks noGrp="1"/>
          </p:cNvSpPr>
          <p:nvPr>
            <p:ph sz="quarter" idx="4"/>
          </p:nvPr>
        </p:nvSpPr>
        <p:spPr>
          <a:xfrm>
            <a:off x="5654495" y="1810139"/>
            <a:ext cx="4396339" cy="4446199"/>
          </a:xfrm>
        </p:spPr>
        <p:txBody>
          <a:bodyPr>
            <a:normAutofit fontScale="92500" lnSpcReduction="10000"/>
          </a:bodyPr>
          <a:lstStyle/>
          <a:p>
            <a:pPr marL="0" indent="0">
              <a:lnSpc>
                <a:spcPct val="130000"/>
              </a:lnSpc>
              <a:buNone/>
            </a:pPr>
            <a:r>
              <a:rPr lang="nl-NL" sz="1800" dirty="0"/>
              <a:t>Ik ben de goede herder. Ik ken mijn schapen en mijn schapen kennen mij, zoals de Vader mij kent en ik de Vader ken. Ik geef mijn leven voor de schapen. </a:t>
            </a:r>
          </a:p>
          <a:p>
            <a:pPr marL="0" indent="0">
              <a:lnSpc>
                <a:spcPct val="130000"/>
              </a:lnSpc>
              <a:buNone/>
            </a:pPr>
            <a:endParaRPr lang="nl-NL" sz="1800" dirty="0"/>
          </a:p>
          <a:p>
            <a:pPr marL="0" indent="0">
              <a:lnSpc>
                <a:spcPct val="130000"/>
              </a:lnSpc>
              <a:buNone/>
            </a:pPr>
            <a:r>
              <a:rPr lang="nl-NL" sz="1800" dirty="0"/>
              <a:t>Mijn schapen luisteren naar mijn stem, ik ken ze en zij volgen mij.</a:t>
            </a:r>
          </a:p>
          <a:p>
            <a:pPr marL="0" indent="0">
              <a:buNone/>
            </a:pPr>
            <a:endParaRPr lang="nl-NL" dirty="0"/>
          </a:p>
        </p:txBody>
      </p:sp>
    </p:spTree>
    <p:extLst>
      <p:ext uri="{BB962C8B-B14F-4D97-AF65-F5344CB8AC3E}">
        <p14:creationId xmlns:p14="http://schemas.microsoft.com/office/powerpoint/2010/main" val="326998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8" name="Picture 24">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9" name="Picture 26">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0" name="Oval 28">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 name="Picture 30">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2" name="Picture 32">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34">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2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2CFACA33-8F3A-4C30-AE2D-894EE47663A1}"/>
              </a:ext>
            </a:extLst>
          </p:cNvPr>
          <p:cNvPicPr>
            <a:picLocks noGrp="1" noChangeAspect="1"/>
          </p:cNvPicPr>
          <p:nvPr>
            <p:ph idx="1"/>
          </p:nvPr>
        </p:nvPicPr>
        <p:blipFill rotWithShape="1">
          <a:blip r:embed="rId7"/>
          <a:srcRect t="15730"/>
          <a:stretch/>
        </p:blipFill>
        <p:spPr>
          <a:xfrm>
            <a:off x="1143962" y="643467"/>
            <a:ext cx="9904075" cy="5571066"/>
          </a:xfrm>
          <a:prstGeom prst="rect">
            <a:avLst/>
          </a:prstGeom>
        </p:spPr>
      </p:pic>
    </p:spTree>
    <p:extLst>
      <p:ext uri="{BB962C8B-B14F-4D97-AF65-F5344CB8AC3E}">
        <p14:creationId xmlns:p14="http://schemas.microsoft.com/office/powerpoint/2010/main" val="168789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8" name="Picture 24">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9" name="Picture 26">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0" name="Oval 28">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 name="Picture 30">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2" name="Picture 32">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34">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2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2CFACA33-8F3A-4C30-AE2D-894EE47663A1}"/>
              </a:ext>
            </a:extLst>
          </p:cNvPr>
          <p:cNvPicPr>
            <a:picLocks noGrp="1" noChangeAspect="1"/>
          </p:cNvPicPr>
          <p:nvPr>
            <p:ph idx="1"/>
          </p:nvPr>
        </p:nvPicPr>
        <p:blipFill rotWithShape="1">
          <a:blip r:embed="rId7"/>
          <a:srcRect t="15730"/>
          <a:stretch/>
        </p:blipFill>
        <p:spPr>
          <a:xfrm>
            <a:off x="1143962" y="643467"/>
            <a:ext cx="9904075" cy="5571066"/>
          </a:xfrm>
          <a:prstGeom prst="rect">
            <a:avLst/>
          </a:prstGeom>
        </p:spPr>
      </p:pic>
    </p:spTree>
    <p:extLst>
      <p:ext uri="{BB962C8B-B14F-4D97-AF65-F5344CB8AC3E}">
        <p14:creationId xmlns:p14="http://schemas.microsoft.com/office/powerpoint/2010/main" val="170723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B94BB63F-707A-4C9F-B70B-AD0F4F8227D9}"/>
              </a:ext>
            </a:extLst>
          </p:cNvPr>
          <p:cNvSpPr>
            <a:spLocks noGrp="1"/>
          </p:cNvSpPr>
          <p:nvPr>
            <p:ph type="title"/>
          </p:nvPr>
        </p:nvSpPr>
        <p:spPr>
          <a:xfrm>
            <a:off x="653143" y="1645920"/>
            <a:ext cx="3522879" cy="4470821"/>
          </a:xfrm>
        </p:spPr>
        <p:txBody>
          <a:bodyPr>
            <a:normAutofit/>
          </a:bodyPr>
          <a:lstStyle/>
          <a:p>
            <a:pPr algn="r"/>
            <a:r>
              <a:rPr lang="nl-NL" dirty="0">
                <a:solidFill>
                  <a:srgbClr val="FFFFFF"/>
                </a:solidFill>
              </a:rPr>
              <a:t>Psalm 23:1-4</a:t>
            </a:r>
          </a:p>
        </p:txBody>
      </p:sp>
      <p:sp>
        <p:nvSpPr>
          <p:cNvPr id="3" name="Tijdelijke aanduiding voor inhoud 2">
            <a:extLst>
              <a:ext uri="{FF2B5EF4-FFF2-40B4-BE49-F238E27FC236}">
                <a16:creationId xmlns:a16="http://schemas.microsoft.com/office/drawing/2014/main" id="{EA659677-62C9-4E49-8723-EB9EE5C1AF31}"/>
              </a:ext>
            </a:extLst>
          </p:cNvPr>
          <p:cNvSpPr>
            <a:spLocks noGrp="1"/>
          </p:cNvSpPr>
          <p:nvPr>
            <p:ph idx="1"/>
          </p:nvPr>
        </p:nvSpPr>
        <p:spPr>
          <a:xfrm>
            <a:off x="5204109" y="1645920"/>
            <a:ext cx="5919503" cy="5034798"/>
          </a:xfrm>
        </p:spPr>
        <p:txBody>
          <a:bodyPr>
            <a:normAutofit/>
          </a:bodyPr>
          <a:lstStyle/>
          <a:p>
            <a:pPr marL="0" indent="0">
              <a:lnSpc>
                <a:spcPct val="90000"/>
              </a:lnSpc>
              <a:buNone/>
            </a:pPr>
            <a:r>
              <a:rPr lang="nl-NL" sz="1800" dirty="0"/>
              <a:t>De HEER is mijn herder,</a:t>
            </a:r>
          </a:p>
          <a:p>
            <a:pPr marL="0" indent="0">
              <a:lnSpc>
                <a:spcPct val="90000"/>
              </a:lnSpc>
              <a:buNone/>
            </a:pPr>
            <a:r>
              <a:rPr lang="nl-NL" sz="1800" dirty="0"/>
              <a:t>het ontbreekt mij aan niets.</a:t>
            </a:r>
          </a:p>
          <a:p>
            <a:pPr marL="0" indent="0">
              <a:lnSpc>
                <a:spcPct val="90000"/>
              </a:lnSpc>
              <a:buNone/>
            </a:pPr>
            <a:r>
              <a:rPr lang="nl-NL" sz="1800" dirty="0"/>
              <a:t>Hij laat mij rusten in groene weiden</a:t>
            </a:r>
          </a:p>
          <a:p>
            <a:pPr marL="0" indent="0">
              <a:lnSpc>
                <a:spcPct val="90000"/>
              </a:lnSpc>
              <a:buNone/>
            </a:pPr>
            <a:r>
              <a:rPr lang="nl-NL" sz="1800" dirty="0"/>
              <a:t>en voert mij naar vredig water,</a:t>
            </a:r>
          </a:p>
          <a:p>
            <a:pPr marL="0" indent="0">
              <a:lnSpc>
                <a:spcPct val="90000"/>
              </a:lnSpc>
              <a:buNone/>
            </a:pPr>
            <a:r>
              <a:rPr lang="nl-NL" sz="1800" dirty="0"/>
              <a:t>hij geeft mij nieuwe kracht</a:t>
            </a:r>
          </a:p>
          <a:p>
            <a:pPr marL="0" indent="0">
              <a:lnSpc>
                <a:spcPct val="90000"/>
              </a:lnSpc>
              <a:buNone/>
            </a:pPr>
            <a:r>
              <a:rPr lang="nl-NL" sz="1800" dirty="0"/>
              <a:t>en leidt mij langs veilige paden</a:t>
            </a:r>
          </a:p>
          <a:p>
            <a:pPr marL="0" indent="0">
              <a:lnSpc>
                <a:spcPct val="90000"/>
              </a:lnSpc>
              <a:buNone/>
            </a:pPr>
            <a:r>
              <a:rPr lang="nl-NL" sz="1800" dirty="0"/>
              <a:t>tot eer van zijn naam.</a:t>
            </a:r>
          </a:p>
          <a:p>
            <a:pPr marL="0" indent="0">
              <a:lnSpc>
                <a:spcPct val="90000"/>
              </a:lnSpc>
              <a:buNone/>
            </a:pPr>
            <a:r>
              <a:rPr lang="nl-NL" sz="1800" dirty="0"/>
              <a:t>Al gaat mijn weg</a:t>
            </a:r>
          </a:p>
          <a:p>
            <a:pPr marL="0" indent="0">
              <a:lnSpc>
                <a:spcPct val="90000"/>
              </a:lnSpc>
              <a:buNone/>
            </a:pPr>
            <a:r>
              <a:rPr lang="nl-NL" sz="1800" dirty="0"/>
              <a:t>door een donker dal,</a:t>
            </a:r>
          </a:p>
          <a:p>
            <a:pPr marL="0" indent="0">
              <a:lnSpc>
                <a:spcPct val="90000"/>
              </a:lnSpc>
              <a:buNone/>
            </a:pPr>
            <a:r>
              <a:rPr lang="nl-NL" sz="1800" dirty="0"/>
              <a:t>ik vrees geen gevaar,</a:t>
            </a:r>
          </a:p>
          <a:p>
            <a:pPr marL="0" indent="0">
              <a:lnSpc>
                <a:spcPct val="90000"/>
              </a:lnSpc>
              <a:buNone/>
            </a:pPr>
            <a:r>
              <a:rPr lang="nl-NL" sz="1800" dirty="0"/>
              <a:t>want u bent bij mij,</a:t>
            </a:r>
          </a:p>
          <a:p>
            <a:pPr marL="0" indent="0">
              <a:lnSpc>
                <a:spcPct val="90000"/>
              </a:lnSpc>
              <a:buNone/>
            </a:pPr>
            <a:r>
              <a:rPr lang="nl-NL" sz="1800" dirty="0"/>
              <a:t>uw stok en uw staf,</a:t>
            </a:r>
          </a:p>
          <a:p>
            <a:pPr marL="0" indent="0">
              <a:lnSpc>
                <a:spcPct val="90000"/>
              </a:lnSpc>
              <a:buNone/>
            </a:pPr>
            <a:r>
              <a:rPr lang="nl-NL" sz="1800" dirty="0"/>
              <a:t>zij geven mij moed.</a:t>
            </a:r>
          </a:p>
          <a:p>
            <a:pPr>
              <a:lnSpc>
                <a:spcPct val="90000"/>
              </a:lnSpc>
            </a:pPr>
            <a:endParaRPr lang="nl-NL" sz="1600" dirty="0"/>
          </a:p>
        </p:txBody>
      </p:sp>
    </p:spTree>
    <p:extLst>
      <p:ext uri="{BB962C8B-B14F-4D97-AF65-F5344CB8AC3E}">
        <p14:creationId xmlns:p14="http://schemas.microsoft.com/office/powerpoint/2010/main" val="358548271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4F9398BE-FEB7-451F-86F0-A591BA1A4B14}"/>
              </a:ext>
            </a:extLst>
          </p:cNvPr>
          <p:cNvSpPr>
            <a:spLocks noGrp="1"/>
          </p:cNvSpPr>
          <p:nvPr>
            <p:ph type="title"/>
          </p:nvPr>
        </p:nvSpPr>
        <p:spPr>
          <a:xfrm>
            <a:off x="653143" y="1645920"/>
            <a:ext cx="3522879" cy="4470821"/>
          </a:xfrm>
        </p:spPr>
        <p:txBody>
          <a:bodyPr>
            <a:normAutofit/>
          </a:bodyPr>
          <a:lstStyle/>
          <a:p>
            <a:pPr algn="r"/>
            <a:r>
              <a:rPr lang="nl-NL" dirty="0">
                <a:solidFill>
                  <a:srgbClr val="FFFFFF"/>
                </a:solidFill>
              </a:rPr>
              <a:t>Johannes 10:1-4, 14-15 &amp; 27</a:t>
            </a:r>
            <a:br>
              <a:rPr lang="nl-NL" dirty="0">
                <a:solidFill>
                  <a:srgbClr val="FFFFFF"/>
                </a:solidFill>
              </a:rPr>
            </a:br>
            <a:endParaRPr lang="nl-NL" dirty="0">
              <a:solidFill>
                <a:srgbClr val="FFFFFF"/>
              </a:solidFill>
            </a:endParaRPr>
          </a:p>
        </p:txBody>
      </p:sp>
      <p:sp>
        <p:nvSpPr>
          <p:cNvPr id="3" name="Tijdelijke aanduiding voor inhoud 2">
            <a:extLst>
              <a:ext uri="{FF2B5EF4-FFF2-40B4-BE49-F238E27FC236}">
                <a16:creationId xmlns:a16="http://schemas.microsoft.com/office/drawing/2014/main" id="{3EA13CE6-6CDF-4AA9-9E4C-6E6BB172107E}"/>
              </a:ext>
            </a:extLst>
          </p:cNvPr>
          <p:cNvSpPr>
            <a:spLocks noGrp="1"/>
          </p:cNvSpPr>
          <p:nvPr>
            <p:ph idx="1"/>
          </p:nvPr>
        </p:nvSpPr>
        <p:spPr>
          <a:xfrm>
            <a:off x="5204109" y="1222310"/>
            <a:ext cx="5919503" cy="5467739"/>
          </a:xfrm>
        </p:spPr>
        <p:txBody>
          <a:bodyPr>
            <a:noAutofit/>
          </a:bodyPr>
          <a:lstStyle/>
          <a:p>
            <a:pPr marL="0" indent="0">
              <a:buNone/>
            </a:pPr>
            <a:r>
              <a:rPr lang="nl-NL" sz="1800" dirty="0"/>
              <a:t>Waarachtig, ik verzeker u: wie de schaapskooi niet binnengaat door de deur maar ergens anders naar binnen klimt, is een dief of een rover. </a:t>
            </a:r>
            <a:br>
              <a:rPr lang="nl-NL" sz="1800" dirty="0"/>
            </a:br>
            <a:r>
              <a:rPr lang="nl-NL" sz="1800" dirty="0"/>
              <a:t>Wie door de deur naar binnen gaat, is de herder van de schapen. Voor hem doet de bewaker open. De schapen luisteren naar zijn stem, hij roept zijn eigen schapen bij hun naam en leidt ze naar buiten.</a:t>
            </a:r>
            <a:br>
              <a:rPr lang="nl-NL" sz="1800" dirty="0"/>
            </a:br>
            <a:r>
              <a:rPr lang="nl-NL" sz="1800" dirty="0"/>
              <a:t>Wanneer hij al zijn schapen naar buiten gebracht heeft, loopt hij voor ze uit en de schapen volgen hem omdat ze zijn stem kennen. </a:t>
            </a:r>
          </a:p>
          <a:p>
            <a:pPr marL="0" indent="0">
              <a:buNone/>
            </a:pPr>
            <a:r>
              <a:rPr lang="nl-NL" sz="1800" dirty="0"/>
              <a:t>Ik ben de goede herder. Ik ken mijn schapen en mijn schapen kennen mij, zoals de Vader mij kent en ik de Vader ken. Ik geef mijn leven voor de schapen. </a:t>
            </a:r>
          </a:p>
          <a:p>
            <a:pPr marL="0" indent="0">
              <a:buNone/>
            </a:pPr>
            <a:r>
              <a:rPr lang="nl-NL" sz="1800" dirty="0"/>
              <a:t>Mijn schapen luisteren naar mijn stem, ik ken ze en zij volgen mij.</a:t>
            </a:r>
          </a:p>
        </p:txBody>
      </p:sp>
      <p:cxnSp>
        <p:nvCxnSpPr>
          <p:cNvPr id="5" name="Rechte verbindingslijn 4">
            <a:extLst>
              <a:ext uri="{FF2B5EF4-FFF2-40B4-BE49-F238E27FC236}">
                <a16:creationId xmlns:a16="http://schemas.microsoft.com/office/drawing/2014/main" id="{7894C1C5-E641-4F98-924B-D1D0B4B4264B}"/>
              </a:ext>
            </a:extLst>
          </p:cNvPr>
          <p:cNvCxnSpPr/>
          <p:nvPr/>
        </p:nvCxnSpPr>
        <p:spPr>
          <a:xfrm>
            <a:off x="5204109" y="4329404"/>
            <a:ext cx="59195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1AB20DCA-E51E-44B0-B607-D461D9F190FD}"/>
              </a:ext>
            </a:extLst>
          </p:cNvPr>
          <p:cNvCxnSpPr/>
          <p:nvPr/>
        </p:nvCxnSpPr>
        <p:spPr>
          <a:xfrm>
            <a:off x="5204109" y="5592147"/>
            <a:ext cx="59195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83055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jdelijke aanduiding voor inhoud 7" descr="Afbeelding met schapen, zoogdier, gras, buiten&#10;&#10;Automatisch gegenereerde beschrijving">
            <a:extLst>
              <a:ext uri="{FF2B5EF4-FFF2-40B4-BE49-F238E27FC236}">
                <a16:creationId xmlns:a16="http://schemas.microsoft.com/office/drawing/2014/main" id="{F81BBFFD-0E5E-4A5F-9F27-C03F268A6656}"/>
              </a:ext>
            </a:extLst>
          </p:cNvPr>
          <p:cNvPicPr>
            <a:picLocks noGrp="1" noChangeAspect="1"/>
          </p:cNvPicPr>
          <p:nvPr>
            <p:ph sz="half" idx="2"/>
          </p:nvPr>
        </p:nvPicPr>
        <p:blipFill>
          <a:blip r:embed="rId7"/>
          <a:stretch>
            <a:fillRect/>
          </a:stretch>
        </p:blipFill>
        <p:spPr>
          <a:xfrm>
            <a:off x="643467" y="763161"/>
            <a:ext cx="9478540" cy="5331678"/>
          </a:xfrm>
          <a:prstGeom prst="rect">
            <a:avLst/>
          </a:prstGeom>
        </p:spPr>
      </p:pic>
      <p:sp>
        <p:nvSpPr>
          <p:cNvPr id="27" name="Rectangle 26">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74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AD3850-B97C-4B41-9732-998E6FA631C6}"/>
              </a:ext>
            </a:extLst>
          </p:cNvPr>
          <p:cNvSpPr>
            <a:spLocks noGrp="1"/>
          </p:cNvSpPr>
          <p:nvPr>
            <p:ph sz="half" idx="1"/>
          </p:nvPr>
        </p:nvSpPr>
        <p:spPr>
          <a:xfrm>
            <a:off x="1103312" y="389727"/>
            <a:ext cx="4396339" cy="5866612"/>
          </a:xfrm>
        </p:spPr>
        <p:txBody>
          <a:bodyPr/>
          <a:lstStyle/>
          <a:p>
            <a:r>
              <a:rPr lang="nl-NL" dirty="0"/>
              <a:t>Kenmerken schaap</a:t>
            </a:r>
            <a:br>
              <a:rPr lang="nl-NL" dirty="0"/>
            </a:br>
            <a:endParaRPr lang="nl-NL" dirty="0"/>
          </a:p>
          <a:p>
            <a:endParaRPr lang="nl-NL" dirty="0"/>
          </a:p>
          <a:p>
            <a:endParaRPr lang="nl-NL" dirty="0"/>
          </a:p>
          <a:p>
            <a:endParaRPr lang="nl-NL" dirty="0"/>
          </a:p>
          <a:p>
            <a:r>
              <a:rPr lang="nl-NL" dirty="0"/>
              <a:t>Kenmerken (goede) herder</a:t>
            </a:r>
          </a:p>
          <a:p>
            <a:endParaRPr lang="nl-NL" dirty="0"/>
          </a:p>
          <a:p>
            <a:endParaRPr lang="nl-NL" dirty="0"/>
          </a:p>
          <a:p>
            <a:pPr marL="0" indent="0">
              <a:buNone/>
            </a:pPr>
            <a:br>
              <a:rPr lang="nl-NL" dirty="0"/>
            </a:br>
            <a:endParaRPr lang="nl-NL" dirty="0"/>
          </a:p>
          <a:p>
            <a:r>
              <a:rPr lang="nl-NL" dirty="0"/>
              <a:t>Kenmerken relatie herder-schaap</a:t>
            </a:r>
          </a:p>
        </p:txBody>
      </p:sp>
      <p:sp>
        <p:nvSpPr>
          <p:cNvPr id="4" name="Tijdelijke aanduiding voor inhoud 3">
            <a:extLst>
              <a:ext uri="{FF2B5EF4-FFF2-40B4-BE49-F238E27FC236}">
                <a16:creationId xmlns:a16="http://schemas.microsoft.com/office/drawing/2014/main" id="{C2551B24-56C2-4D60-BC0E-9D370315C059}"/>
              </a:ext>
            </a:extLst>
          </p:cNvPr>
          <p:cNvSpPr>
            <a:spLocks noGrp="1"/>
          </p:cNvSpPr>
          <p:nvPr>
            <p:ph sz="half" idx="2"/>
          </p:nvPr>
        </p:nvSpPr>
        <p:spPr>
          <a:xfrm>
            <a:off x="5654493" y="383458"/>
            <a:ext cx="4396341" cy="5872879"/>
          </a:xfrm>
        </p:spPr>
        <p:txBody>
          <a:bodyPr/>
          <a:lstStyle/>
          <a:p>
            <a:endParaRPr lang="nl-NL" dirty="0"/>
          </a:p>
        </p:txBody>
      </p:sp>
    </p:spTree>
    <p:extLst>
      <p:ext uri="{BB962C8B-B14F-4D97-AF65-F5344CB8AC3E}">
        <p14:creationId xmlns:p14="http://schemas.microsoft.com/office/powerpoint/2010/main" val="99437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AD3850-B97C-4B41-9732-998E6FA631C6}"/>
              </a:ext>
            </a:extLst>
          </p:cNvPr>
          <p:cNvSpPr>
            <a:spLocks noGrp="1"/>
          </p:cNvSpPr>
          <p:nvPr>
            <p:ph sz="half" idx="1"/>
          </p:nvPr>
        </p:nvSpPr>
        <p:spPr>
          <a:xfrm>
            <a:off x="1103312" y="389727"/>
            <a:ext cx="4396339" cy="5866612"/>
          </a:xfrm>
        </p:spPr>
        <p:txBody>
          <a:bodyPr/>
          <a:lstStyle/>
          <a:p>
            <a:r>
              <a:rPr lang="nl-NL" dirty="0"/>
              <a:t>Kenmerken schaap</a:t>
            </a:r>
            <a:br>
              <a:rPr lang="nl-NL" dirty="0"/>
            </a:br>
            <a:endParaRPr lang="nl-NL" dirty="0"/>
          </a:p>
          <a:p>
            <a:endParaRPr lang="nl-NL" dirty="0"/>
          </a:p>
          <a:p>
            <a:endParaRPr lang="nl-NL" dirty="0"/>
          </a:p>
          <a:p>
            <a:endParaRPr lang="nl-NL" dirty="0"/>
          </a:p>
          <a:p>
            <a:r>
              <a:rPr lang="nl-NL" dirty="0"/>
              <a:t>Kenmerken (goede) herder</a:t>
            </a:r>
          </a:p>
          <a:p>
            <a:endParaRPr lang="nl-NL" dirty="0"/>
          </a:p>
          <a:p>
            <a:endParaRPr lang="nl-NL" dirty="0"/>
          </a:p>
          <a:p>
            <a:pPr marL="0" indent="0">
              <a:buNone/>
            </a:pPr>
            <a:br>
              <a:rPr lang="nl-NL" dirty="0"/>
            </a:br>
            <a:endParaRPr lang="nl-NL" dirty="0"/>
          </a:p>
          <a:p>
            <a:r>
              <a:rPr lang="nl-NL" dirty="0"/>
              <a:t>Kenmerken relatie herder-schaap</a:t>
            </a:r>
          </a:p>
        </p:txBody>
      </p:sp>
      <p:sp>
        <p:nvSpPr>
          <p:cNvPr id="4" name="Tijdelijke aanduiding voor inhoud 3">
            <a:extLst>
              <a:ext uri="{FF2B5EF4-FFF2-40B4-BE49-F238E27FC236}">
                <a16:creationId xmlns:a16="http://schemas.microsoft.com/office/drawing/2014/main" id="{C2551B24-56C2-4D60-BC0E-9D370315C059}"/>
              </a:ext>
            </a:extLst>
          </p:cNvPr>
          <p:cNvSpPr>
            <a:spLocks noGrp="1"/>
          </p:cNvSpPr>
          <p:nvPr>
            <p:ph sz="half" idx="2"/>
          </p:nvPr>
        </p:nvSpPr>
        <p:spPr>
          <a:xfrm>
            <a:off x="5654493" y="383458"/>
            <a:ext cx="4396341" cy="5872879"/>
          </a:xfrm>
        </p:spPr>
        <p:txBody>
          <a:bodyPr/>
          <a:lstStyle/>
          <a:p>
            <a:r>
              <a:rPr lang="nl-NL" dirty="0"/>
              <a:t>Kuddedieren / hechte sociale dieren</a:t>
            </a:r>
          </a:p>
          <a:p>
            <a:endParaRPr lang="nl-NL" dirty="0"/>
          </a:p>
        </p:txBody>
      </p:sp>
    </p:spTree>
    <p:extLst>
      <p:ext uri="{BB962C8B-B14F-4D97-AF65-F5344CB8AC3E}">
        <p14:creationId xmlns:p14="http://schemas.microsoft.com/office/powerpoint/2010/main" val="381333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AD3850-B97C-4B41-9732-998E6FA631C6}"/>
              </a:ext>
            </a:extLst>
          </p:cNvPr>
          <p:cNvSpPr>
            <a:spLocks noGrp="1"/>
          </p:cNvSpPr>
          <p:nvPr>
            <p:ph sz="half" idx="1"/>
          </p:nvPr>
        </p:nvSpPr>
        <p:spPr>
          <a:xfrm>
            <a:off x="1103312" y="389727"/>
            <a:ext cx="4396339" cy="5866612"/>
          </a:xfrm>
        </p:spPr>
        <p:txBody>
          <a:bodyPr/>
          <a:lstStyle/>
          <a:p>
            <a:r>
              <a:rPr lang="nl-NL" dirty="0"/>
              <a:t>Kenmerken schaap</a:t>
            </a:r>
            <a:br>
              <a:rPr lang="nl-NL" dirty="0"/>
            </a:br>
            <a:endParaRPr lang="nl-NL" dirty="0"/>
          </a:p>
          <a:p>
            <a:endParaRPr lang="nl-NL" dirty="0"/>
          </a:p>
          <a:p>
            <a:endParaRPr lang="nl-NL" dirty="0"/>
          </a:p>
          <a:p>
            <a:endParaRPr lang="nl-NL" dirty="0"/>
          </a:p>
          <a:p>
            <a:r>
              <a:rPr lang="nl-NL" dirty="0"/>
              <a:t>Kenmerken (goede) herder</a:t>
            </a:r>
          </a:p>
          <a:p>
            <a:endParaRPr lang="nl-NL" dirty="0"/>
          </a:p>
          <a:p>
            <a:endParaRPr lang="nl-NL" dirty="0"/>
          </a:p>
          <a:p>
            <a:pPr marL="0" indent="0">
              <a:buNone/>
            </a:pPr>
            <a:br>
              <a:rPr lang="nl-NL" dirty="0"/>
            </a:br>
            <a:endParaRPr lang="nl-NL" dirty="0"/>
          </a:p>
          <a:p>
            <a:r>
              <a:rPr lang="nl-NL" dirty="0"/>
              <a:t>Kenmerken relatie herder-schaap</a:t>
            </a:r>
          </a:p>
        </p:txBody>
      </p:sp>
      <p:sp>
        <p:nvSpPr>
          <p:cNvPr id="4" name="Tijdelijke aanduiding voor inhoud 3">
            <a:extLst>
              <a:ext uri="{FF2B5EF4-FFF2-40B4-BE49-F238E27FC236}">
                <a16:creationId xmlns:a16="http://schemas.microsoft.com/office/drawing/2014/main" id="{C2551B24-56C2-4D60-BC0E-9D370315C059}"/>
              </a:ext>
            </a:extLst>
          </p:cNvPr>
          <p:cNvSpPr>
            <a:spLocks noGrp="1"/>
          </p:cNvSpPr>
          <p:nvPr>
            <p:ph sz="half" idx="2"/>
          </p:nvPr>
        </p:nvSpPr>
        <p:spPr>
          <a:xfrm>
            <a:off x="5654493" y="383458"/>
            <a:ext cx="4396341" cy="5872879"/>
          </a:xfrm>
        </p:spPr>
        <p:txBody>
          <a:bodyPr/>
          <a:lstStyle/>
          <a:p>
            <a:r>
              <a:rPr lang="nl-NL" dirty="0"/>
              <a:t>Kuddedieren / hechte sociale dieren</a:t>
            </a:r>
          </a:p>
          <a:p>
            <a:r>
              <a:rPr lang="nl-NL" dirty="0"/>
              <a:t>Nerveus, slecht richtingsgevoel</a:t>
            </a:r>
          </a:p>
          <a:p>
            <a:endParaRPr lang="nl-NL" dirty="0"/>
          </a:p>
          <a:p>
            <a:endParaRPr lang="nl-NL" dirty="0"/>
          </a:p>
        </p:txBody>
      </p:sp>
    </p:spTree>
    <p:extLst>
      <p:ext uri="{BB962C8B-B14F-4D97-AF65-F5344CB8AC3E}">
        <p14:creationId xmlns:p14="http://schemas.microsoft.com/office/powerpoint/2010/main" val="211195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AD3850-B97C-4B41-9732-998E6FA631C6}"/>
              </a:ext>
            </a:extLst>
          </p:cNvPr>
          <p:cNvSpPr>
            <a:spLocks noGrp="1"/>
          </p:cNvSpPr>
          <p:nvPr>
            <p:ph sz="half" idx="1"/>
          </p:nvPr>
        </p:nvSpPr>
        <p:spPr>
          <a:xfrm>
            <a:off x="1103312" y="389727"/>
            <a:ext cx="4396339" cy="5866612"/>
          </a:xfrm>
        </p:spPr>
        <p:txBody>
          <a:bodyPr/>
          <a:lstStyle/>
          <a:p>
            <a:r>
              <a:rPr lang="nl-NL" dirty="0"/>
              <a:t>Kenmerken schaap</a:t>
            </a:r>
            <a:br>
              <a:rPr lang="nl-NL" dirty="0"/>
            </a:br>
            <a:endParaRPr lang="nl-NL" dirty="0"/>
          </a:p>
          <a:p>
            <a:endParaRPr lang="nl-NL" dirty="0"/>
          </a:p>
          <a:p>
            <a:endParaRPr lang="nl-NL" dirty="0"/>
          </a:p>
          <a:p>
            <a:endParaRPr lang="nl-NL" dirty="0"/>
          </a:p>
          <a:p>
            <a:r>
              <a:rPr lang="nl-NL" dirty="0"/>
              <a:t>Kenmerken (goede) herder</a:t>
            </a:r>
          </a:p>
          <a:p>
            <a:endParaRPr lang="nl-NL" dirty="0"/>
          </a:p>
          <a:p>
            <a:endParaRPr lang="nl-NL" dirty="0"/>
          </a:p>
          <a:p>
            <a:pPr marL="0" indent="0">
              <a:buNone/>
            </a:pPr>
            <a:br>
              <a:rPr lang="nl-NL" dirty="0"/>
            </a:br>
            <a:endParaRPr lang="nl-NL" dirty="0"/>
          </a:p>
          <a:p>
            <a:r>
              <a:rPr lang="nl-NL" dirty="0"/>
              <a:t>Kenmerken relatie herder-schaap</a:t>
            </a:r>
          </a:p>
        </p:txBody>
      </p:sp>
      <p:sp>
        <p:nvSpPr>
          <p:cNvPr id="4" name="Tijdelijke aanduiding voor inhoud 3">
            <a:extLst>
              <a:ext uri="{FF2B5EF4-FFF2-40B4-BE49-F238E27FC236}">
                <a16:creationId xmlns:a16="http://schemas.microsoft.com/office/drawing/2014/main" id="{C2551B24-56C2-4D60-BC0E-9D370315C059}"/>
              </a:ext>
            </a:extLst>
          </p:cNvPr>
          <p:cNvSpPr>
            <a:spLocks noGrp="1"/>
          </p:cNvSpPr>
          <p:nvPr>
            <p:ph sz="half" idx="2"/>
          </p:nvPr>
        </p:nvSpPr>
        <p:spPr>
          <a:xfrm>
            <a:off x="5654493" y="383458"/>
            <a:ext cx="4396341" cy="5872879"/>
          </a:xfrm>
        </p:spPr>
        <p:txBody>
          <a:bodyPr/>
          <a:lstStyle/>
          <a:p>
            <a:r>
              <a:rPr lang="nl-NL" dirty="0"/>
              <a:t>Kuddedieren / hechte sociale dieren</a:t>
            </a:r>
          </a:p>
          <a:p>
            <a:r>
              <a:rPr lang="nl-NL" dirty="0"/>
              <a:t>Nerveus, slecht richtingsgevoel</a:t>
            </a:r>
          </a:p>
          <a:p>
            <a:endParaRPr lang="nl-NL" dirty="0"/>
          </a:p>
          <a:p>
            <a:endParaRPr lang="nl-NL" dirty="0"/>
          </a:p>
          <a:p>
            <a:r>
              <a:rPr lang="nl-NL" dirty="0"/>
              <a:t>Dagelijkse verzorging (ziekte, voedsel &amp; water)</a:t>
            </a:r>
          </a:p>
          <a:p>
            <a:endParaRPr lang="nl-NL" dirty="0"/>
          </a:p>
        </p:txBody>
      </p:sp>
    </p:spTree>
    <p:extLst>
      <p:ext uri="{BB962C8B-B14F-4D97-AF65-F5344CB8AC3E}">
        <p14:creationId xmlns:p14="http://schemas.microsoft.com/office/powerpoint/2010/main" val="4280233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656</TotalTime>
  <Words>620</Words>
  <Application>Microsoft Office PowerPoint</Application>
  <PresentationFormat>Breedbeeld</PresentationFormat>
  <Paragraphs>136</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Century Gothic</vt:lpstr>
      <vt:lpstr>Wingdings 3</vt:lpstr>
      <vt:lpstr>Ion</vt:lpstr>
      <vt:lpstr>Zondag 16 mei</vt:lpstr>
      <vt:lpstr>PowerPoint-presentatie</vt:lpstr>
      <vt:lpstr>Psalm 23:1-4</vt:lpstr>
      <vt:lpstr>Johannes 10:1-4, 14-15 &amp; 27 </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Zondag 16 mei</dc:title>
  <dc:creator>Marjon Dijkman</dc:creator>
  <cp:lastModifiedBy>Marjon Dijkman</cp:lastModifiedBy>
  <cp:revision>16</cp:revision>
  <dcterms:created xsi:type="dcterms:W3CDTF">2021-05-14T09:48:09Z</dcterms:created>
  <dcterms:modified xsi:type="dcterms:W3CDTF">2021-05-15T14:20:52Z</dcterms:modified>
</cp:coreProperties>
</file>