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80" r:id="rId5"/>
    <p:sldId id="259" r:id="rId6"/>
    <p:sldId id="266" r:id="rId7"/>
    <p:sldId id="283" r:id="rId8"/>
    <p:sldId id="270" r:id="rId9"/>
    <p:sldId id="271" r:id="rId10"/>
    <p:sldId id="262" r:id="rId11"/>
    <p:sldId id="273" r:id="rId12"/>
    <p:sldId id="275" r:id="rId13"/>
    <p:sldId id="274" r:id="rId14"/>
    <p:sldId id="278" r:id="rId15"/>
    <p:sldId id="276" r:id="rId16"/>
    <p:sldId id="282"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sorterViewPr>
    <p:cViewPr>
      <p:scale>
        <a:sx n="101" d="100"/>
        <a:sy n="101" d="100"/>
      </p:scale>
      <p:origin x="0" y="-57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nl-NL"/>
              <a:t>Klik om stijl te bewerken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8683FB3-22D9-49EC-BF72-A6F3D61A18AA}" type="datetimeFigureOut">
              <a:rPr lang="nl-NL" smtClean="0"/>
              <a:t>26-2-2023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256247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8683FB3-22D9-49EC-BF72-A6F3D61A18AA}" type="datetimeFigureOut">
              <a:rPr lang="nl-NL" smtClean="0"/>
              <a:t>26-2-2023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160234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8683FB3-22D9-49EC-BF72-A6F3D61A18AA}" type="datetimeFigureOut">
              <a:rPr lang="nl-NL" smtClean="0"/>
              <a:t>26-2-2023</a:t>
            </a:fld>
            <a:endParaRPr lang="nl-NL"/>
          </a:p>
        </p:txBody>
      </p:sp>
      <p:sp>
        <p:nvSpPr>
          <p:cNvPr id="5" name="Footer Placeholder 4"/>
          <p:cNvSpPr>
            <a:spLocks noGrp="1"/>
          </p:cNvSpPr>
          <p:nvPr>
            <p:ph type="ftr" sz="quarter" idx="11"/>
          </p:nvPr>
        </p:nvSpPr>
        <p:spPr>
          <a:xfrm>
            <a:off x="3776135" y="6422854"/>
            <a:ext cx="4279669" cy="365125"/>
          </a:xfrm>
        </p:spPr>
        <p:txBody>
          <a:bodyPr/>
          <a:lstStyle/>
          <a:p>
            <a:endParaRPr lang="nl-NL"/>
          </a:p>
        </p:txBody>
      </p:sp>
      <p:sp>
        <p:nvSpPr>
          <p:cNvPr id="6" name="Slide Number Placeholder 5"/>
          <p:cNvSpPr>
            <a:spLocks noGrp="1"/>
          </p:cNvSpPr>
          <p:nvPr>
            <p:ph type="sldNum" sz="quarter" idx="12"/>
          </p:nvPr>
        </p:nvSpPr>
        <p:spPr>
          <a:xfrm>
            <a:off x="8073048" y="6422854"/>
            <a:ext cx="879759" cy="365125"/>
          </a:xfrm>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166761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8683FB3-22D9-49EC-BF72-A6F3D61A18AA}" type="datetimeFigureOut">
              <a:rPr lang="nl-NL" smtClean="0"/>
              <a:t>26-2-2023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324757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nl-NL"/>
              <a:t>Klik om stijl te bewerken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C8683FB3-22D9-49EC-BF72-A6F3D61A18AA}" type="datetimeFigureOut">
              <a:rPr lang="nl-NL" smtClean="0"/>
              <a:t>26-2-2023</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43C73CC-6A35-434C-A0EB-D53FE42570DF}" type="slidenum">
              <a:rPr lang="nl-NL" smtClean="0"/>
              <a:t>‹nr.›</a:t>
            </a:fld>
            <a:endParaRPr lang="nl-NL"/>
          </a:p>
        </p:txBody>
      </p:sp>
    </p:spTree>
    <p:extLst>
      <p:ext uri="{BB962C8B-B14F-4D97-AF65-F5344CB8AC3E}">
        <p14:creationId xmlns:p14="http://schemas.microsoft.com/office/powerpoint/2010/main" val="23246573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8683FB3-22D9-49EC-BF72-A6F3D61A18AA}" type="datetimeFigureOut">
              <a:rPr lang="nl-NL" smtClean="0"/>
              <a:t>26-2-2023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42189960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8683FB3-22D9-49EC-BF72-A6F3D61A18AA}" type="datetimeFigureOut">
              <a:rPr lang="nl-NL" smtClean="0"/>
              <a:t>26-2-2023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219763549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8683FB3-22D9-49EC-BF72-A6F3D61A18AA}" type="datetimeFigureOut">
              <a:rPr lang="nl-NL" smtClean="0"/>
              <a:t>26-2-2023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176293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83FB3-22D9-49EC-BF72-A6F3D61A18AA}" type="datetimeFigureOut">
              <a:rPr lang="nl-NL" smtClean="0"/>
              <a:t>26-2-2023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362122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8683FB3-22D9-49EC-BF72-A6F3D61A18AA}" type="datetimeFigureOut">
              <a:rPr lang="nl-NL" smtClean="0"/>
              <a:t>26-2-2023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17027193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8683FB3-22D9-49EC-BF72-A6F3D61A18AA}" type="datetimeFigureOut">
              <a:rPr lang="nl-NL" smtClean="0"/>
              <a:t>26-2-2023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3C73CC-6A35-434C-A0EB-D53FE42570DF}" type="slidenum">
              <a:rPr lang="nl-NL" smtClean="0"/>
              <a:t>‹nr.›</a:t>
            </a:fld>
            <a:endParaRPr lang="nl-NL"/>
          </a:p>
        </p:txBody>
      </p:sp>
    </p:spTree>
    <p:extLst>
      <p:ext uri="{BB962C8B-B14F-4D97-AF65-F5344CB8AC3E}">
        <p14:creationId xmlns:p14="http://schemas.microsoft.com/office/powerpoint/2010/main" val="130387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8683FB3-22D9-49EC-BF72-A6F3D61A18AA}" type="datetimeFigureOut">
              <a:rPr lang="nl-NL" smtClean="0"/>
              <a:t>26-2-2023</a:t>
            </a:fld>
            <a:endParaRPr lang="nl-NL"/>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nl-NL"/>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43C73CC-6A35-434C-A0EB-D53FE42570DF}" type="slidenum">
              <a:rPr lang="nl-NL" smtClean="0"/>
              <a:t>‹nr.›</a:t>
            </a:fld>
            <a:endParaRPr lang="nl-NL"/>
          </a:p>
        </p:txBody>
      </p:sp>
    </p:spTree>
    <p:extLst>
      <p:ext uri="{BB962C8B-B14F-4D97-AF65-F5344CB8AC3E}">
        <p14:creationId xmlns:p14="http://schemas.microsoft.com/office/powerpoint/2010/main" val="21402183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73DE5C-606D-BB00-C6A2-75A20BD3DE77}"/>
              </a:ext>
            </a:extLst>
          </p:cNvPr>
          <p:cNvPicPr>
            <a:picLocks noChangeAspect="1"/>
          </p:cNvPicPr>
          <p:nvPr/>
        </p:nvPicPr>
        <p:blipFill rotWithShape="1">
          <a:blip r:embed="rId2"/>
          <a:srcRect t="12579" b="1242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D7E3677F-4848-2FFB-B591-FDE40B8D1DEC}"/>
              </a:ext>
            </a:extLst>
          </p:cNvPr>
          <p:cNvSpPr>
            <a:spLocks noGrp="1"/>
          </p:cNvSpPr>
          <p:nvPr>
            <p:ph type="ctrTitle"/>
          </p:nvPr>
        </p:nvSpPr>
        <p:spPr>
          <a:xfrm>
            <a:off x="365759" y="2166364"/>
            <a:ext cx="11471565" cy="1739347"/>
          </a:xfrm>
        </p:spPr>
        <p:txBody>
          <a:bodyPr>
            <a:normAutofit/>
          </a:bodyPr>
          <a:lstStyle/>
          <a:p>
            <a:r>
              <a:rPr lang="nl-NL" dirty="0">
                <a:solidFill>
                  <a:schemeClr val="tx1"/>
                </a:solidFill>
              </a:rPr>
              <a:t>Ruimtegebrek</a:t>
            </a:r>
          </a:p>
        </p:txBody>
      </p:sp>
      <p:sp>
        <p:nvSpPr>
          <p:cNvPr id="11" name="Rectangle 10">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 name="Ondertitel 2">
            <a:extLst>
              <a:ext uri="{FF2B5EF4-FFF2-40B4-BE49-F238E27FC236}">
                <a16:creationId xmlns:a16="http://schemas.microsoft.com/office/drawing/2014/main" id="{403A9454-3FBA-529F-B548-03A1B7F8A814}"/>
              </a:ext>
            </a:extLst>
          </p:cNvPr>
          <p:cNvSpPr>
            <a:spLocks noGrp="1"/>
          </p:cNvSpPr>
          <p:nvPr>
            <p:ph type="subTitle" idx="1"/>
          </p:nvPr>
        </p:nvSpPr>
        <p:spPr>
          <a:xfrm>
            <a:off x="347472" y="3913632"/>
            <a:ext cx="11503152" cy="457200"/>
          </a:xfrm>
        </p:spPr>
        <p:txBody>
          <a:bodyPr>
            <a:normAutofit/>
          </a:bodyPr>
          <a:lstStyle/>
          <a:p>
            <a:r>
              <a:rPr lang="nl-NL" dirty="0">
                <a:solidFill>
                  <a:schemeClr val="bg2"/>
                </a:solidFill>
              </a:rPr>
              <a:t>26 februari 2023</a:t>
            </a:r>
          </a:p>
        </p:txBody>
      </p:sp>
    </p:spTree>
    <p:extLst>
      <p:ext uri="{BB962C8B-B14F-4D97-AF65-F5344CB8AC3E}">
        <p14:creationId xmlns:p14="http://schemas.microsoft.com/office/powerpoint/2010/main" val="239368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3">
            <a:extLst>
              <a:ext uri="{FF2B5EF4-FFF2-40B4-BE49-F238E27FC236}">
                <a16:creationId xmlns:a16="http://schemas.microsoft.com/office/drawing/2014/main" id="{BC8BEAE2-C1C6-4677-A0EF-4C89EEB4A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65314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Afbeelding 6" descr="Afbeelding met kaart&#10;&#10;Automatisch gegenereerde beschrijving">
            <a:extLst>
              <a:ext uri="{FF2B5EF4-FFF2-40B4-BE49-F238E27FC236}">
                <a16:creationId xmlns:a16="http://schemas.microsoft.com/office/drawing/2014/main" id="{86DF7A1B-0AED-7E68-A836-6D68F2348553}"/>
              </a:ext>
            </a:extLst>
          </p:cNvPr>
          <p:cNvPicPr>
            <a:picLocks noChangeAspect="1"/>
          </p:cNvPicPr>
          <p:nvPr/>
        </p:nvPicPr>
        <p:blipFill rotWithShape="1">
          <a:blip r:embed="rId2"/>
          <a:srcRect b="8022"/>
          <a:stretch/>
        </p:blipFill>
        <p:spPr>
          <a:xfrm>
            <a:off x="3170659" y="819576"/>
            <a:ext cx="5848115" cy="5244501"/>
          </a:xfrm>
          <a:prstGeom prst="rect">
            <a:avLst/>
          </a:prstGeom>
        </p:spPr>
      </p:pic>
    </p:spTree>
    <p:extLst>
      <p:ext uri="{BB962C8B-B14F-4D97-AF65-F5344CB8AC3E}">
        <p14:creationId xmlns:p14="http://schemas.microsoft.com/office/powerpoint/2010/main" val="401727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74EC2E8-3BAA-851E-99C7-98E744F71770}"/>
              </a:ext>
            </a:extLst>
          </p:cNvPr>
          <p:cNvSpPr>
            <a:spLocks noGrp="1"/>
          </p:cNvSpPr>
          <p:nvPr>
            <p:ph type="title"/>
          </p:nvPr>
        </p:nvSpPr>
        <p:spPr/>
        <p:txBody>
          <a:bodyPr>
            <a:normAutofit/>
          </a:bodyPr>
          <a:lstStyle/>
          <a:p>
            <a:r>
              <a:rPr lang="nl-NL" dirty="0"/>
              <a:t>Principes uit dit verhaal voor ons</a:t>
            </a:r>
          </a:p>
        </p:txBody>
      </p:sp>
      <p:sp>
        <p:nvSpPr>
          <p:cNvPr id="4" name="Tijdelijke aanduiding voor inhoud 3">
            <a:extLst>
              <a:ext uri="{FF2B5EF4-FFF2-40B4-BE49-F238E27FC236}">
                <a16:creationId xmlns:a16="http://schemas.microsoft.com/office/drawing/2014/main" id="{7E6422B9-EF53-4E4F-A7DA-D0DB69F93AAA}"/>
              </a:ext>
            </a:extLst>
          </p:cNvPr>
          <p:cNvSpPr>
            <a:spLocks noGrp="1"/>
          </p:cNvSpPr>
          <p:nvPr>
            <p:ph idx="1"/>
          </p:nvPr>
        </p:nvSpPr>
        <p:spPr/>
        <p:txBody>
          <a:bodyPr>
            <a:normAutofit/>
          </a:bodyPr>
          <a:lstStyle/>
          <a:p>
            <a:r>
              <a:rPr lang="nl-NL" sz="3200" dirty="0"/>
              <a:t>Naar wie of waarheen gaan wij als het moeilijk is?</a:t>
            </a:r>
          </a:p>
          <a:p>
            <a:endParaRPr lang="nl-NL" sz="3200" dirty="0"/>
          </a:p>
          <a:p>
            <a:r>
              <a:rPr lang="nl-NL" sz="3200" dirty="0"/>
              <a:t>Hoe zit het met onze waterputten?</a:t>
            </a:r>
          </a:p>
          <a:p>
            <a:endParaRPr lang="nl-NL" sz="3200" dirty="0"/>
          </a:p>
          <a:p>
            <a:r>
              <a:rPr lang="nl-NL" sz="3200" dirty="0"/>
              <a:t>Er is ook tegenstand….</a:t>
            </a:r>
          </a:p>
        </p:txBody>
      </p:sp>
    </p:spTree>
    <p:extLst>
      <p:ext uri="{BB962C8B-B14F-4D97-AF65-F5344CB8AC3E}">
        <p14:creationId xmlns:p14="http://schemas.microsoft.com/office/powerpoint/2010/main" val="290453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5" name="Rectangle 6154">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Oude waterput aan de Elspeterweg in Niersen in ere hersteld | Epe |  destentor.nl">
            <a:extLst>
              <a:ext uri="{FF2B5EF4-FFF2-40B4-BE49-F238E27FC236}">
                <a16:creationId xmlns:a16="http://schemas.microsoft.com/office/drawing/2014/main" id="{738CE6E4-6A83-C12C-B631-FC20EFE5B8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4229" y="913072"/>
            <a:ext cx="6743541" cy="4720479"/>
          </a:xfrm>
          <a:prstGeom prst="rect">
            <a:avLst/>
          </a:prstGeom>
          <a:noFill/>
          <a:extLst>
            <a:ext uri="{909E8E84-426E-40DD-AFC4-6F175D3DCCD1}">
              <a14:hiddenFill xmlns:a14="http://schemas.microsoft.com/office/drawing/2010/main">
                <a:solidFill>
                  <a:srgbClr val="FFFFFF"/>
                </a:solidFill>
              </a14:hiddenFill>
            </a:ext>
          </a:extLst>
        </p:spPr>
      </p:pic>
      <p:sp>
        <p:nvSpPr>
          <p:cNvPr id="6159" name="Rectangle 6158">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5431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BFA85D0-1E3F-5939-96EE-2643F7C3B327}"/>
              </a:ext>
            </a:extLst>
          </p:cNvPr>
          <p:cNvSpPr>
            <a:spLocks noGrp="1"/>
          </p:cNvSpPr>
          <p:nvPr>
            <p:ph type="title"/>
          </p:nvPr>
        </p:nvSpPr>
        <p:spPr/>
        <p:txBody>
          <a:bodyPr/>
          <a:lstStyle/>
          <a:p>
            <a:r>
              <a:rPr lang="nl-NL" dirty="0"/>
              <a:t>En dan geeft god ruimte!  Zodat…</a:t>
            </a:r>
          </a:p>
        </p:txBody>
      </p:sp>
      <p:sp>
        <p:nvSpPr>
          <p:cNvPr id="8" name="Tijdelijke aanduiding voor inhoud 7">
            <a:extLst>
              <a:ext uri="{FF2B5EF4-FFF2-40B4-BE49-F238E27FC236}">
                <a16:creationId xmlns:a16="http://schemas.microsoft.com/office/drawing/2014/main" id="{A1B5314C-838D-F50A-EF79-1701FB069077}"/>
              </a:ext>
            </a:extLst>
          </p:cNvPr>
          <p:cNvSpPr>
            <a:spLocks noGrp="1"/>
          </p:cNvSpPr>
          <p:nvPr>
            <p:ph idx="1"/>
          </p:nvPr>
        </p:nvSpPr>
        <p:spPr>
          <a:xfrm>
            <a:off x="1202919" y="2031777"/>
            <a:ext cx="9784080" cy="4206240"/>
          </a:xfrm>
        </p:spPr>
        <p:txBody>
          <a:bodyPr>
            <a:normAutofit/>
          </a:bodyPr>
          <a:lstStyle/>
          <a:p>
            <a:pPr marL="0" indent="0">
              <a:buNone/>
            </a:pPr>
            <a:r>
              <a:rPr lang="nl-NL" sz="3400" dirty="0"/>
              <a:t>Het water weer gaat stromen.</a:t>
            </a:r>
          </a:p>
          <a:p>
            <a:endParaRPr lang="nl-NL" sz="3400" dirty="0"/>
          </a:p>
          <a:p>
            <a:pPr marL="0" indent="0">
              <a:buNone/>
            </a:pPr>
            <a:r>
              <a:rPr lang="nl-NL" sz="3400" dirty="0"/>
              <a:t>We vruchtbaar mogen zijn.</a:t>
            </a:r>
          </a:p>
          <a:p>
            <a:endParaRPr lang="nl-NL" sz="3400" dirty="0"/>
          </a:p>
          <a:p>
            <a:pPr marL="0" indent="0">
              <a:buNone/>
            </a:pPr>
            <a:r>
              <a:rPr lang="nl-NL" sz="3400" dirty="0"/>
              <a:t>We kunnen doen waarvoor we geroepen zijn.</a:t>
            </a:r>
          </a:p>
        </p:txBody>
      </p:sp>
      <p:pic>
        <p:nvPicPr>
          <p:cNvPr id="13" name="Graphic 12" descr="Lijn met pijl: Curve in wijzerzin silhouet">
            <a:extLst>
              <a:ext uri="{FF2B5EF4-FFF2-40B4-BE49-F238E27FC236}">
                <a16:creationId xmlns:a16="http://schemas.microsoft.com/office/drawing/2014/main" id="{E44649C8-D744-E0B7-8A9D-7BC0921FA4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202919" y="2436779"/>
            <a:ext cx="914400" cy="914400"/>
          </a:xfrm>
          <a:prstGeom prst="rect">
            <a:avLst/>
          </a:prstGeom>
        </p:spPr>
      </p:pic>
      <p:pic>
        <p:nvPicPr>
          <p:cNvPr id="14" name="Graphic 13" descr="Lijn met pijl: Curve in wijzerzin silhouet">
            <a:extLst>
              <a:ext uri="{FF2B5EF4-FFF2-40B4-BE49-F238E27FC236}">
                <a16:creationId xmlns:a16="http://schemas.microsoft.com/office/drawing/2014/main" id="{8220C011-3C0D-1FDC-EB70-EEDAE219CF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202919" y="3756182"/>
            <a:ext cx="914400" cy="914400"/>
          </a:xfrm>
          <a:prstGeom prst="rect">
            <a:avLst/>
          </a:prstGeom>
        </p:spPr>
      </p:pic>
    </p:spTree>
    <p:extLst>
      <p:ext uri="{BB962C8B-B14F-4D97-AF65-F5344CB8AC3E}">
        <p14:creationId xmlns:p14="http://schemas.microsoft.com/office/powerpoint/2010/main" val="328651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BFA85D0-1E3F-5939-96EE-2643F7C3B327}"/>
              </a:ext>
            </a:extLst>
          </p:cNvPr>
          <p:cNvSpPr>
            <a:spLocks noGrp="1"/>
          </p:cNvSpPr>
          <p:nvPr>
            <p:ph type="title"/>
          </p:nvPr>
        </p:nvSpPr>
        <p:spPr/>
        <p:txBody>
          <a:bodyPr/>
          <a:lstStyle/>
          <a:p>
            <a:r>
              <a:rPr lang="nl-NL" dirty="0"/>
              <a:t>En dan geeft god ruimte! Zodat…</a:t>
            </a:r>
          </a:p>
        </p:txBody>
      </p:sp>
      <p:sp>
        <p:nvSpPr>
          <p:cNvPr id="8" name="Tijdelijke aanduiding voor inhoud 7">
            <a:extLst>
              <a:ext uri="{FF2B5EF4-FFF2-40B4-BE49-F238E27FC236}">
                <a16:creationId xmlns:a16="http://schemas.microsoft.com/office/drawing/2014/main" id="{A1B5314C-838D-F50A-EF79-1701FB069077}"/>
              </a:ext>
            </a:extLst>
          </p:cNvPr>
          <p:cNvSpPr>
            <a:spLocks noGrp="1"/>
          </p:cNvSpPr>
          <p:nvPr>
            <p:ph idx="1"/>
          </p:nvPr>
        </p:nvSpPr>
        <p:spPr>
          <a:xfrm>
            <a:off x="1202919" y="2031777"/>
            <a:ext cx="9784080" cy="4206240"/>
          </a:xfrm>
        </p:spPr>
        <p:txBody>
          <a:bodyPr>
            <a:normAutofit/>
          </a:bodyPr>
          <a:lstStyle/>
          <a:p>
            <a:pPr marL="0" indent="0">
              <a:buNone/>
            </a:pPr>
            <a:r>
              <a:rPr lang="nl-NL" i="1" dirty="0"/>
              <a:t>Jesaja 58</a:t>
            </a:r>
          </a:p>
          <a:p>
            <a:pPr marL="0" indent="0">
              <a:buNone/>
            </a:pPr>
            <a:r>
              <a:rPr lang="nl-NL" i="1" dirty="0"/>
              <a:t>Jullie zullen lijken op een tuin waar altijd water doorheen stroomt. Jullie zullen lijken op een bron waar altijd water uit komt.</a:t>
            </a:r>
          </a:p>
          <a:p>
            <a:pPr marL="0" indent="0">
              <a:buNone/>
            </a:pPr>
            <a:r>
              <a:rPr lang="nl-NL" i="1" dirty="0"/>
              <a:t>Jullie zullen de steden die lang geleden verwoest werden, zelf weer opbouwen. Jullie zullen de oude muren die lang geleden gebouwd zijn, weer sterk maken.</a:t>
            </a:r>
          </a:p>
          <a:p>
            <a:pPr marL="0" indent="0">
              <a:buNone/>
            </a:pPr>
            <a:endParaRPr lang="nl-NL" i="1" dirty="0"/>
          </a:p>
          <a:p>
            <a:pPr marL="0" indent="0">
              <a:buNone/>
            </a:pPr>
            <a:r>
              <a:rPr lang="uk-UA" i="1" dirty="0"/>
              <a:t>Ісаї </a:t>
            </a:r>
            <a:r>
              <a:rPr lang="nl-NL" i="1" dirty="0"/>
              <a:t>58</a:t>
            </a:r>
          </a:p>
          <a:p>
            <a:pPr marL="0" indent="0">
              <a:buNone/>
            </a:pPr>
            <a:r>
              <a:rPr lang="nl-NL" i="1" dirty="0"/>
              <a:t>I</a:t>
            </a:r>
            <a:r>
              <a:rPr lang="ru-RU" i="1" dirty="0"/>
              <a:t> будеш, як напоєний сад, і як джерело, в якому не забракло води. </a:t>
            </a:r>
            <a:endParaRPr lang="nl-NL" i="1" dirty="0"/>
          </a:p>
          <a:p>
            <a:pPr marL="0" indent="0">
              <a:buNone/>
            </a:pPr>
            <a:r>
              <a:rPr lang="ru-RU" i="1" dirty="0"/>
              <a:t>І твої вічно пустинні місця забудуються, і твої основи будуть вічні — з роду в рід. </a:t>
            </a:r>
            <a:endParaRPr lang="nl-NL" i="1" dirty="0"/>
          </a:p>
        </p:txBody>
      </p:sp>
    </p:spTree>
    <p:extLst>
      <p:ext uri="{BB962C8B-B14F-4D97-AF65-F5344CB8AC3E}">
        <p14:creationId xmlns:p14="http://schemas.microsoft.com/office/powerpoint/2010/main" val="29482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32AF2B7-B58D-BB73-5712-4686A868CA51}"/>
              </a:ext>
            </a:extLst>
          </p:cNvPr>
          <p:cNvPicPr>
            <a:picLocks noChangeAspect="1"/>
          </p:cNvPicPr>
          <p:nvPr/>
        </p:nvPicPr>
        <p:blipFill rotWithShape="1">
          <a:blip r:embed="rId2"/>
          <a:srcRect l="20639" r="-2" b="-2"/>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4" name="Afbeelding 3">
            <a:extLst>
              <a:ext uri="{FF2B5EF4-FFF2-40B4-BE49-F238E27FC236}">
                <a16:creationId xmlns:a16="http://schemas.microsoft.com/office/drawing/2014/main" id="{E08C21A2-2444-EA91-69E3-B455B9481DB4}"/>
              </a:ext>
            </a:extLst>
          </p:cNvPr>
          <p:cNvPicPr>
            <a:picLocks noChangeAspect="1"/>
          </p:cNvPicPr>
          <p:nvPr/>
        </p:nvPicPr>
        <p:blipFill rotWithShape="1">
          <a:blip r:embed="rId3"/>
          <a:srcRect l="3365" r="21782"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2052" name="Picture 4" descr="Multi-tasking and Management Attention as the Ultimate Constraint – Eli  Schragenheim">
            <a:extLst>
              <a:ext uri="{FF2B5EF4-FFF2-40B4-BE49-F238E27FC236}">
                <a16:creationId xmlns:a16="http://schemas.microsoft.com/office/drawing/2014/main" id="{1C998F40-194B-4BF8-0BF8-014B31A37A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4177"/>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5C4D3F8-AF15-BCA6-034A-C9771FD55C09}"/>
              </a:ext>
            </a:extLst>
          </p:cNvPr>
          <p:cNvPicPr>
            <a:picLocks noChangeAspect="1"/>
          </p:cNvPicPr>
          <p:nvPr/>
        </p:nvPicPr>
        <p:blipFill rotWithShape="1">
          <a:blip r:embed="rId5"/>
          <a:srcRect t="28673" r="-2" b="6199"/>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85034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73DE5C-606D-BB00-C6A2-75A20BD3DE77}"/>
              </a:ext>
            </a:extLst>
          </p:cNvPr>
          <p:cNvPicPr>
            <a:picLocks noChangeAspect="1"/>
          </p:cNvPicPr>
          <p:nvPr/>
        </p:nvPicPr>
        <p:blipFill rotWithShape="1">
          <a:blip r:embed="rId2"/>
          <a:srcRect t="16322" b="8678"/>
          <a:stretch/>
        </p:blipFill>
        <p:spPr>
          <a:xfrm>
            <a:off x="-3028" y="10"/>
            <a:ext cx="12191980" cy="6857990"/>
          </a:xfrm>
          <a:prstGeom prst="rect">
            <a:avLst/>
          </a:prstGeom>
        </p:spPr>
      </p:pic>
      <p:sp>
        <p:nvSpPr>
          <p:cNvPr id="2" name="Titel 1">
            <a:extLst>
              <a:ext uri="{FF2B5EF4-FFF2-40B4-BE49-F238E27FC236}">
                <a16:creationId xmlns:a16="http://schemas.microsoft.com/office/drawing/2014/main" id="{D7E3677F-4848-2FFB-B591-FDE40B8D1DEC}"/>
              </a:ext>
            </a:extLst>
          </p:cNvPr>
          <p:cNvSpPr>
            <a:spLocks noGrp="1"/>
          </p:cNvSpPr>
          <p:nvPr>
            <p:ph type="title"/>
          </p:nvPr>
        </p:nvSpPr>
        <p:spPr>
          <a:xfrm>
            <a:off x="-3028" y="2208879"/>
            <a:ext cx="12191979" cy="1676400"/>
          </a:xfrm>
          <a:solidFill>
            <a:schemeClr val="tx2"/>
          </a:solidFill>
        </p:spPr>
        <p:txBody>
          <a:bodyPr>
            <a:normAutofit/>
          </a:bodyPr>
          <a:lstStyle/>
          <a:p>
            <a:r>
              <a:rPr lang="nl-NL" dirty="0"/>
              <a:t>Laat God ruimte maken</a:t>
            </a:r>
          </a:p>
        </p:txBody>
      </p:sp>
    </p:spTree>
    <p:extLst>
      <p:ext uri="{BB962C8B-B14F-4D97-AF65-F5344CB8AC3E}">
        <p14:creationId xmlns:p14="http://schemas.microsoft.com/office/powerpoint/2010/main" val="196957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73DE5C-606D-BB00-C6A2-75A20BD3DE77}"/>
              </a:ext>
            </a:extLst>
          </p:cNvPr>
          <p:cNvPicPr>
            <a:picLocks noChangeAspect="1"/>
          </p:cNvPicPr>
          <p:nvPr/>
        </p:nvPicPr>
        <p:blipFill rotWithShape="1">
          <a:blip r:embed="rId2"/>
          <a:srcRect t="16322" b="8678"/>
          <a:stretch/>
        </p:blipFill>
        <p:spPr>
          <a:xfrm>
            <a:off x="-3028" y="10"/>
            <a:ext cx="12191980" cy="6857990"/>
          </a:xfrm>
          <a:prstGeom prst="rect">
            <a:avLst/>
          </a:prstGeom>
        </p:spPr>
      </p:pic>
      <p:sp>
        <p:nvSpPr>
          <p:cNvPr id="4" name="Tijdelijke aanduiding voor tekst 3">
            <a:extLst>
              <a:ext uri="{FF2B5EF4-FFF2-40B4-BE49-F238E27FC236}">
                <a16:creationId xmlns:a16="http://schemas.microsoft.com/office/drawing/2014/main" id="{45F1A62A-1368-789D-E7A5-A530D6AABA16}"/>
              </a:ext>
            </a:extLst>
          </p:cNvPr>
          <p:cNvSpPr>
            <a:spLocks noGrp="1"/>
          </p:cNvSpPr>
          <p:nvPr>
            <p:ph type="body" sz="half" idx="2"/>
          </p:nvPr>
        </p:nvSpPr>
        <p:spPr>
          <a:xfrm>
            <a:off x="873076" y="3570051"/>
            <a:ext cx="10780208" cy="2659554"/>
          </a:xfrm>
          <a:solidFill>
            <a:schemeClr val="bg2"/>
          </a:solidFill>
        </p:spPr>
        <p:txBody>
          <a:bodyPr anchor="ctr">
            <a:noAutofit/>
          </a:bodyPr>
          <a:lstStyle/>
          <a:p>
            <a:r>
              <a:rPr lang="nl-NL" sz="2800" dirty="0"/>
              <a:t>Wat wil je anders doen? (niet meer naar Egypte)</a:t>
            </a:r>
          </a:p>
          <a:p>
            <a:endParaRPr lang="nl-NL" sz="1600" dirty="0"/>
          </a:p>
          <a:p>
            <a:r>
              <a:rPr lang="nl-NL" sz="2800" dirty="0"/>
              <a:t>Waar wil je afstand van nemen? (aarde op je waterput)</a:t>
            </a:r>
          </a:p>
          <a:p>
            <a:endParaRPr lang="nl-NL" sz="1600" dirty="0"/>
          </a:p>
          <a:p>
            <a:r>
              <a:rPr lang="nl-NL" sz="2800" dirty="0"/>
              <a:t>Waar wil je meer ruimte? (waar is er ruimtegebrek)</a:t>
            </a:r>
          </a:p>
        </p:txBody>
      </p:sp>
      <p:sp>
        <p:nvSpPr>
          <p:cNvPr id="8" name="Titel 1">
            <a:extLst>
              <a:ext uri="{FF2B5EF4-FFF2-40B4-BE49-F238E27FC236}">
                <a16:creationId xmlns:a16="http://schemas.microsoft.com/office/drawing/2014/main" id="{204282C3-EAA8-97FC-D1D7-2B53FE72EA25}"/>
              </a:ext>
            </a:extLst>
          </p:cNvPr>
          <p:cNvSpPr>
            <a:spLocks noGrp="1"/>
          </p:cNvSpPr>
          <p:nvPr>
            <p:ph type="title"/>
          </p:nvPr>
        </p:nvSpPr>
        <p:spPr>
          <a:xfrm>
            <a:off x="-3028" y="454507"/>
            <a:ext cx="12191979" cy="1131102"/>
          </a:xfrm>
          <a:solidFill>
            <a:schemeClr val="bg2"/>
          </a:solidFill>
        </p:spPr>
        <p:txBody>
          <a:bodyPr>
            <a:normAutofit/>
          </a:bodyPr>
          <a:lstStyle/>
          <a:p>
            <a:pPr algn="ctr"/>
            <a:r>
              <a:rPr lang="nl-NL" sz="4800" dirty="0">
                <a:solidFill>
                  <a:schemeClr val="tx1"/>
                </a:solidFill>
              </a:rPr>
              <a:t>Laat God ruimte maken</a:t>
            </a:r>
          </a:p>
        </p:txBody>
      </p:sp>
    </p:spTree>
    <p:extLst>
      <p:ext uri="{BB962C8B-B14F-4D97-AF65-F5344CB8AC3E}">
        <p14:creationId xmlns:p14="http://schemas.microsoft.com/office/powerpoint/2010/main" val="268082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4872C94E-533A-92A5-A00F-090A21CD4015}"/>
              </a:ext>
            </a:extLst>
          </p:cNvPr>
          <p:cNvPicPr>
            <a:picLocks noChangeAspect="1"/>
          </p:cNvPicPr>
          <p:nvPr/>
        </p:nvPicPr>
        <p:blipFill rotWithShape="1">
          <a:blip r:embed="rId2"/>
          <a:srcRect t="24779" r="-3" b="2059"/>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026" name="Picture 2" descr="Lack of space at home? Self-storage to the rescue!">
            <a:extLst>
              <a:ext uri="{FF2B5EF4-FFF2-40B4-BE49-F238E27FC236}">
                <a16:creationId xmlns:a16="http://schemas.microsoft.com/office/drawing/2014/main" id="{273F6F58-DD78-3FDE-64AF-3C723E1368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01" r="-3" b="568"/>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B6F9B008-F893-8CF7-50FB-ED3A25DDF2FB}"/>
              </a:ext>
            </a:extLst>
          </p:cNvPr>
          <p:cNvPicPr>
            <a:picLocks noChangeAspect="1"/>
          </p:cNvPicPr>
          <p:nvPr/>
        </p:nvPicPr>
        <p:blipFill rotWithShape="1">
          <a:blip r:embed="rId4"/>
          <a:srcRect t="34080"/>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4" name="Afbeelding 3">
            <a:extLst>
              <a:ext uri="{FF2B5EF4-FFF2-40B4-BE49-F238E27FC236}">
                <a16:creationId xmlns:a16="http://schemas.microsoft.com/office/drawing/2014/main" id="{E0C4E673-C6A1-B8F3-52CF-A87541DEA722}"/>
              </a:ext>
            </a:extLst>
          </p:cNvPr>
          <p:cNvPicPr>
            <a:picLocks noChangeAspect="1"/>
          </p:cNvPicPr>
          <p:nvPr/>
        </p:nvPicPr>
        <p:blipFill rotWithShape="1">
          <a:blip r:embed="rId5"/>
          <a:srcRect t="5880" r="1" b="3611"/>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394407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32AF2B7-B58D-BB73-5712-4686A868CA51}"/>
              </a:ext>
            </a:extLst>
          </p:cNvPr>
          <p:cNvPicPr>
            <a:picLocks noChangeAspect="1"/>
          </p:cNvPicPr>
          <p:nvPr/>
        </p:nvPicPr>
        <p:blipFill rotWithShape="1">
          <a:blip r:embed="rId2"/>
          <a:srcRect l="20639" r="-2" b="-2"/>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4" name="Afbeelding 3">
            <a:extLst>
              <a:ext uri="{FF2B5EF4-FFF2-40B4-BE49-F238E27FC236}">
                <a16:creationId xmlns:a16="http://schemas.microsoft.com/office/drawing/2014/main" id="{E08C21A2-2444-EA91-69E3-B455B9481DB4}"/>
              </a:ext>
            </a:extLst>
          </p:cNvPr>
          <p:cNvPicPr>
            <a:picLocks noChangeAspect="1"/>
          </p:cNvPicPr>
          <p:nvPr/>
        </p:nvPicPr>
        <p:blipFill rotWithShape="1">
          <a:blip r:embed="rId3"/>
          <a:srcRect l="3365" r="21782"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2052" name="Picture 4" descr="Multi-tasking and Management Attention as the Ultimate Constraint – Eli  Schragenheim">
            <a:extLst>
              <a:ext uri="{FF2B5EF4-FFF2-40B4-BE49-F238E27FC236}">
                <a16:creationId xmlns:a16="http://schemas.microsoft.com/office/drawing/2014/main" id="{1C998F40-194B-4BF8-0BF8-014B31A37A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4177"/>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5C4D3F8-AF15-BCA6-034A-C9771FD55C09}"/>
              </a:ext>
            </a:extLst>
          </p:cNvPr>
          <p:cNvPicPr>
            <a:picLocks noChangeAspect="1"/>
          </p:cNvPicPr>
          <p:nvPr/>
        </p:nvPicPr>
        <p:blipFill rotWithShape="1">
          <a:blip r:embed="rId5"/>
          <a:srcRect t="28673" r="-2" b="6199"/>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335481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73DE5C-606D-BB00-C6A2-75A20BD3DE77}"/>
              </a:ext>
            </a:extLst>
          </p:cNvPr>
          <p:cNvPicPr>
            <a:picLocks noChangeAspect="1"/>
          </p:cNvPicPr>
          <p:nvPr/>
        </p:nvPicPr>
        <p:blipFill rotWithShape="1">
          <a:blip r:embed="rId2"/>
          <a:srcRect t="16322" b="8678"/>
          <a:stretch/>
        </p:blipFill>
        <p:spPr>
          <a:xfrm>
            <a:off x="-3028" y="10"/>
            <a:ext cx="12191980" cy="6857990"/>
          </a:xfrm>
          <a:prstGeom prst="rect">
            <a:avLst/>
          </a:prstGeom>
        </p:spPr>
      </p:pic>
      <p:sp>
        <p:nvSpPr>
          <p:cNvPr id="2" name="Titel 1">
            <a:extLst>
              <a:ext uri="{FF2B5EF4-FFF2-40B4-BE49-F238E27FC236}">
                <a16:creationId xmlns:a16="http://schemas.microsoft.com/office/drawing/2014/main" id="{D7E3677F-4848-2FFB-B591-FDE40B8D1DEC}"/>
              </a:ext>
            </a:extLst>
          </p:cNvPr>
          <p:cNvSpPr>
            <a:spLocks noGrp="1"/>
          </p:cNvSpPr>
          <p:nvPr>
            <p:ph type="title"/>
          </p:nvPr>
        </p:nvSpPr>
        <p:spPr>
          <a:xfrm>
            <a:off x="-3028" y="2208879"/>
            <a:ext cx="12191979" cy="1676400"/>
          </a:xfrm>
          <a:solidFill>
            <a:schemeClr val="tx2"/>
          </a:solidFill>
        </p:spPr>
        <p:txBody>
          <a:bodyPr>
            <a:normAutofit/>
          </a:bodyPr>
          <a:lstStyle/>
          <a:p>
            <a:r>
              <a:rPr lang="nl-NL" dirty="0"/>
              <a:t>God geeft ruimte</a:t>
            </a:r>
          </a:p>
        </p:txBody>
      </p:sp>
    </p:spTree>
    <p:extLst>
      <p:ext uri="{BB962C8B-B14F-4D97-AF65-F5344CB8AC3E}">
        <p14:creationId xmlns:p14="http://schemas.microsoft.com/office/powerpoint/2010/main" val="230228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C577A8-4688-4A18-3F60-6C13F7A9410F}"/>
              </a:ext>
            </a:extLst>
          </p:cNvPr>
          <p:cNvSpPr>
            <a:spLocks noGrp="1"/>
          </p:cNvSpPr>
          <p:nvPr>
            <p:ph type="title"/>
          </p:nvPr>
        </p:nvSpPr>
        <p:spPr>
          <a:xfrm>
            <a:off x="737093" y="258297"/>
            <a:ext cx="4999473" cy="1508760"/>
          </a:xfrm>
        </p:spPr>
        <p:txBody>
          <a:bodyPr/>
          <a:lstStyle/>
          <a:p>
            <a:r>
              <a:rPr lang="nl-NL" dirty="0"/>
              <a:t>Genesis 26:1-25</a:t>
            </a:r>
          </a:p>
        </p:txBody>
      </p:sp>
      <p:sp>
        <p:nvSpPr>
          <p:cNvPr id="5" name="Tijdelijke aanduiding voor inhoud 4">
            <a:extLst>
              <a:ext uri="{FF2B5EF4-FFF2-40B4-BE49-F238E27FC236}">
                <a16:creationId xmlns:a16="http://schemas.microsoft.com/office/drawing/2014/main" id="{3DA294AD-4DE3-211D-F843-10E5E29DA6AE}"/>
              </a:ext>
            </a:extLst>
          </p:cNvPr>
          <p:cNvSpPr>
            <a:spLocks noGrp="1"/>
          </p:cNvSpPr>
          <p:nvPr>
            <p:ph sz="half" idx="1"/>
          </p:nvPr>
        </p:nvSpPr>
        <p:spPr>
          <a:xfrm>
            <a:off x="655608" y="1848897"/>
            <a:ext cx="5440392" cy="5009103"/>
          </a:xfrm>
        </p:spPr>
        <p:txBody>
          <a:bodyPr>
            <a:noAutofit/>
          </a:bodyPr>
          <a:lstStyle/>
          <a:p>
            <a:pPr marL="0" indent="0">
              <a:buNone/>
            </a:pPr>
            <a:r>
              <a:rPr lang="nl-NL" sz="1600" dirty="0"/>
              <a:t>Toen brak er in het land hongersnood uit (een andere dan de hongersnood die er vroeger was geweest, in de tijd van Abraham), en daarom ging Isaak naar </a:t>
            </a:r>
            <a:r>
              <a:rPr lang="nl-NL" sz="1600" dirty="0" err="1"/>
              <a:t>Gerar</a:t>
            </a:r>
            <a:r>
              <a:rPr lang="nl-NL" sz="1600" dirty="0"/>
              <a:t>, de stad van </a:t>
            </a:r>
            <a:r>
              <a:rPr lang="nl-NL" sz="1600" dirty="0" err="1"/>
              <a:t>Abimelech</a:t>
            </a:r>
            <a:r>
              <a:rPr lang="nl-NL" sz="1600" dirty="0"/>
              <a:t>, de koning van de Filistijnen.</a:t>
            </a:r>
          </a:p>
          <a:p>
            <a:pPr marL="0" indent="0">
              <a:buNone/>
            </a:pPr>
            <a:r>
              <a:rPr lang="nl-NL" sz="1600" dirty="0"/>
              <a:t>Daar verscheen de HEER aan hem en zei: ‘Reis niet verder naar Egypte maar blijf hier wonen, in het land dat Ik je aanwijs.</a:t>
            </a:r>
          </a:p>
          <a:p>
            <a:pPr marL="0" indent="0">
              <a:buNone/>
            </a:pPr>
            <a:r>
              <a:rPr lang="nl-NL" sz="1600" dirty="0"/>
              <a:t>Vestig je als vreemdeling in dit land, Ik zal je terzijde staan en je zegenen: Ik zal dit hele gebied aan jou en je nakomelingen geven en zo de eed gestand doen die Ik je vader Abraham heb gezworen.</a:t>
            </a:r>
          </a:p>
          <a:p>
            <a:pPr marL="0" indent="0">
              <a:buNone/>
            </a:pPr>
            <a:r>
              <a:rPr lang="nl-NL" sz="1600" dirty="0"/>
              <a:t>Ik zal je zo veel nakomelingen geven als er sterren aan de hemel zijn en dit hele gebied aan hen geven, en dankzij jouw nakomelingen zullen alle volken op aarde zich gezegend noemen.</a:t>
            </a:r>
          </a:p>
          <a:p>
            <a:pPr marL="0" indent="0">
              <a:buNone/>
            </a:pPr>
            <a:r>
              <a:rPr lang="nl-NL" sz="1600" dirty="0"/>
              <a:t>Want Abraham heeft naar Mij geluisterd en zich gehouden aan wat Ik hem opdroeg, aan mijn geboden, voorschriften en regels.’</a:t>
            </a:r>
          </a:p>
          <a:p>
            <a:pPr marL="0" indent="0">
              <a:buNone/>
            </a:pPr>
            <a:r>
              <a:rPr lang="nl-NL" sz="1600" dirty="0"/>
              <a:t>Dus bleef Isaak in </a:t>
            </a:r>
            <a:r>
              <a:rPr lang="nl-NL" sz="1600" dirty="0" err="1"/>
              <a:t>Gerar</a:t>
            </a:r>
            <a:r>
              <a:rPr lang="nl-NL" sz="1600" dirty="0"/>
              <a:t> wonen.</a:t>
            </a:r>
          </a:p>
        </p:txBody>
      </p:sp>
      <p:sp>
        <p:nvSpPr>
          <p:cNvPr id="6" name="Tijdelijke aanduiding voor inhoud 5">
            <a:extLst>
              <a:ext uri="{FF2B5EF4-FFF2-40B4-BE49-F238E27FC236}">
                <a16:creationId xmlns:a16="http://schemas.microsoft.com/office/drawing/2014/main" id="{0FD267C2-ECD3-9629-880F-A3EF452C6B34}"/>
              </a:ext>
            </a:extLst>
          </p:cNvPr>
          <p:cNvSpPr>
            <a:spLocks noGrp="1"/>
          </p:cNvSpPr>
          <p:nvPr>
            <p:ph sz="half" idx="2"/>
          </p:nvPr>
        </p:nvSpPr>
        <p:spPr>
          <a:xfrm>
            <a:off x="6840747" y="1848897"/>
            <a:ext cx="5106838" cy="5009103"/>
          </a:xfrm>
        </p:spPr>
        <p:txBody>
          <a:bodyPr>
            <a:normAutofit/>
          </a:bodyPr>
          <a:lstStyle/>
          <a:p>
            <a:pPr marL="0" indent="0">
              <a:buNone/>
            </a:pPr>
            <a:r>
              <a:rPr lang="uk-UA" sz="1600" dirty="0"/>
              <a:t>А на землі постав голод, не той голод, що був раніше, за часів Авраама. Тож пішов Ісаак до Авімелеха, царя филистимців, до Ґерар</a:t>
            </a:r>
            <a:endParaRPr lang="nl-NL" sz="1600" dirty="0"/>
          </a:p>
          <a:p>
            <a:pPr marL="0" indent="0">
              <a:buNone/>
            </a:pPr>
            <a:r>
              <a:rPr lang="uk-UA" sz="1600" dirty="0"/>
              <a:t>З’явився ж йому Господь і сказав: Не йди до Єгипту, а оселися в землі, про яку тобі скажу. </a:t>
            </a:r>
            <a:endParaRPr lang="nl-NL" sz="1600" dirty="0"/>
          </a:p>
          <a:p>
            <a:pPr marL="0" indent="0">
              <a:buNone/>
            </a:pPr>
            <a:r>
              <a:rPr lang="uk-UA" sz="1600" dirty="0"/>
              <a:t>Живи на тій землі, і Я буду з тобою, і поблагословлю тебе, оскільки тобі й твоїм нащадкам дам усю цю землю, — Я виконаю Свою клятву, яку дав Авраамові, твоєму батькові: </a:t>
            </a:r>
            <a:endParaRPr lang="nl-NL" sz="1600" dirty="0"/>
          </a:p>
          <a:p>
            <a:pPr marL="0" indent="0">
              <a:buNone/>
            </a:pPr>
            <a:r>
              <a:rPr lang="uk-UA" sz="1600" dirty="0"/>
              <a:t>розмножу твоїх нащадків, як зорі на небі, і дам твоїм нащадкам усю цю землю, й у твоїх нащадках будуть благословенні всі народи землі, бо твій батько Авраам послухав Мого голосу і зберіг Мої веління, Мої заповіді, Мої постанови і Мої закони. </a:t>
            </a:r>
            <a:endParaRPr lang="nl-NL" sz="1600" dirty="0"/>
          </a:p>
          <a:p>
            <a:pPr marL="0" indent="0">
              <a:buNone/>
            </a:pPr>
            <a:r>
              <a:rPr lang="uk-UA" sz="1600" dirty="0"/>
              <a:t>Тож Ісаак поселився в Ґерарах.</a:t>
            </a:r>
            <a:endParaRPr lang="nl-NL" sz="1600" dirty="0"/>
          </a:p>
        </p:txBody>
      </p:sp>
      <p:sp>
        <p:nvSpPr>
          <p:cNvPr id="11" name="Titel 2">
            <a:extLst>
              <a:ext uri="{FF2B5EF4-FFF2-40B4-BE49-F238E27FC236}">
                <a16:creationId xmlns:a16="http://schemas.microsoft.com/office/drawing/2014/main" id="{13E1D006-2F71-C533-E551-0797713103F3}"/>
              </a:ext>
            </a:extLst>
          </p:cNvPr>
          <p:cNvSpPr txBox="1">
            <a:spLocks/>
          </p:cNvSpPr>
          <p:nvPr/>
        </p:nvSpPr>
        <p:spPr>
          <a:xfrm>
            <a:off x="6938692" y="258297"/>
            <a:ext cx="5106837"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uk-UA" dirty="0"/>
              <a:t>БУТТЯ </a:t>
            </a:r>
            <a:r>
              <a:rPr lang="nl-NL" dirty="0"/>
              <a:t>26:1-25</a:t>
            </a:r>
          </a:p>
        </p:txBody>
      </p:sp>
    </p:spTree>
    <p:extLst>
      <p:ext uri="{BB962C8B-B14F-4D97-AF65-F5344CB8AC3E}">
        <p14:creationId xmlns:p14="http://schemas.microsoft.com/office/powerpoint/2010/main" val="126392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DA294AD-4DE3-211D-F843-10E5E29DA6AE}"/>
              </a:ext>
            </a:extLst>
          </p:cNvPr>
          <p:cNvSpPr>
            <a:spLocks noGrp="1"/>
          </p:cNvSpPr>
          <p:nvPr>
            <p:ph sz="half" idx="4294967295"/>
          </p:nvPr>
        </p:nvSpPr>
        <p:spPr>
          <a:xfrm>
            <a:off x="532562" y="110533"/>
            <a:ext cx="5440363" cy="6107706"/>
          </a:xfrm>
        </p:spPr>
        <p:txBody>
          <a:bodyPr anchor="ctr">
            <a:noAutofit/>
          </a:bodyPr>
          <a:lstStyle/>
          <a:p>
            <a:pPr marL="0" indent="0">
              <a:buNone/>
            </a:pPr>
            <a:r>
              <a:rPr lang="nl-NL" sz="1600" dirty="0"/>
              <a:t>Toen de inwoners van die stad hem vragen stelden over zijn vrouw, zei hij dat ze zijn zus was. Hij durfde niet te zeggen dat ze zijn vrouw was, want hij dacht: Ze zouden me hier weleens kunnen vermoorden om Rebekka, omdat ze zo mooi is.</a:t>
            </a:r>
          </a:p>
          <a:p>
            <a:pPr marL="0" indent="0">
              <a:buNone/>
            </a:pPr>
            <a:r>
              <a:rPr lang="nl-NL" sz="1600" dirty="0"/>
              <a:t>Maar toen hij daar al geruime tijd woonde, zag </a:t>
            </a:r>
            <a:r>
              <a:rPr lang="nl-NL" sz="1600" dirty="0" err="1"/>
              <a:t>Abimelech</a:t>
            </a:r>
            <a:r>
              <a:rPr lang="nl-NL" sz="1600" dirty="0"/>
              <a:t>, de koning van de Filistijnen, tot zijn verbazing vanuit zijn venster hoe Isaak Rebekka aan het liefkozen was.</a:t>
            </a:r>
          </a:p>
          <a:p>
            <a:pPr marL="0" indent="0">
              <a:buNone/>
            </a:pPr>
            <a:r>
              <a:rPr lang="nl-NL" sz="1600" dirty="0" err="1"/>
              <a:t>Abimelech</a:t>
            </a:r>
            <a:r>
              <a:rPr lang="nl-NL" sz="1600" dirty="0"/>
              <a:t> ontbood Isaak en zei: ‘Wat zie ik nu! Ze is uw vrouw! Hoe hebt u dan kunnen zeggen dat ze uw zus is?’ Isaak antwoordde: ‘Ik dacht: Zo kan ik voorkomen dat ik om haar mijn leven verlies.’</a:t>
            </a:r>
          </a:p>
          <a:p>
            <a:pPr marL="0" indent="0">
              <a:buNone/>
            </a:pPr>
            <a:r>
              <a:rPr lang="nl-NL" sz="1600" dirty="0"/>
              <a:t>Maar </a:t>
            </a:r>
            <a:r>
              <a:rPr lang="nl-NL" sz="1600" dirty="0" err="1"/>
              <a:t>Abimelech</a:t>
            </a:r>
            <a:r>
              <a:rPr lang="nl-NL" sz="1600" dirty="0"/>
              <a:t> zei: ‘Wat hebt u ons aangedaan! Er had nu gemakkelijk iemand van mijn volk met uw vrouw kunnen slapen, en dan zouden wij door uw toedoen schuldig zijn geweest.’</a:t>
            </a:r>
          </a:p>
          <a:p>
            <a:pPr marL="0" indent="0">
              <a:buNone/>
            </a:pPr>
            <a:r>
              <a:rPr lang="nl-NL" sz="1600" dirty="0"/>
              <a:t>Daarop waarschuwde hij het hele volk: ‘Wie deze man of zijn vrouw ook maar met één vinger aanraakt, zal ter dood gebracht worden.’</a:t>
            </a:r>
          </a:p>
          <a:p>
            <a:pPr marL="0" indent="0">
              <a:buNone/>
            </a:pPr>
            <a:r>
              <a:rPr lang="nl-NL" sz="1600" dirty="0"/>
              <a:t>Isaak zaaide in dat land en hij oogstte nog hetzelfde jaar honderdvoudig, want de HEER zegende hem.</a:t>
            </a:r>
          </a:p>
        </p:txBody>
      </p:sp>
      <p:sp>
        <p:nvSpPr>
          <p:cNvPr id="6" name="Tijdelijke aanduiding voor inhoud 5">
            <a:extLst>
              <a:ext uri="{FF2B5EF4-FFF2-40B4-BE49-F238E27FC236}">
                <a16:creationId xmlns:a16="http://schemas.microsoft.com/office/drawing/2014/main" id="{0FD267C2-ECD3-9629-880F-A3EF452C6B34}"/>
              </a:ext>
            </a:extLst>
          </p:cNvPr>
          <p:cNvSpPr>
            <a:spLocks noGrp="1"/>
          </p:cNvSpPr>
          <p:nvPr>
            <p:ph sz="half" idx="4294967295"/>
          </p:nvPr>
        </p:nvSpPr>
        <p:spPr>
          <a:xfrm>
            <a:off x="6973556" y="110533"/>
            <a:ext cx="4833258" cy="6107706"/>
          </a:xfrm>
        </p:spPr>
        <p:txBody>
          <a:bodyPr anchor="ctr">
            <a:normAutofit/>
          </a:bodyPr>
          <a:lstStyle/>
          <a:p>
            <a:pPr marL="0" indent="0">
              <a:buNone/>
            </a:pPr>
            <a:r>
              <a:rPr lang="uk-UA" sz="1600" dirty="0"/>
              <a:t>А місцеві чоловіки запитали про його дружину Ревеку. Він же сказав: Вона — моя сестра, — бо побоявся сказати: Вона моя жінка, аби часом не вбили його місцеві чоловіки через Ревеку, оскільки була гарна вродою. </a:t>
            </a:r>
            <a:endParaRPr lang="nl-NL" sz="1600" dirty="0"/>
          </a:p>
          <a:p>
            <a:pPr marL="0" indent="0">
              <a:buNone/>
            </a:pPr>
            <a:r>
              <a:rPr lang="uk-UA" sz="1600" dirty="0"/>
              <a:t>Перебував він там довгий час. Авімелех же, цар Ґерар, зазирнувши через вікно, побачив, що Ісаак забавляється зі своєю дружиною Ревекою.</a:t>
            </a:r>
            <a:endParaRPr lang="nl-NL" sz="1600" dirty="0"/>
          </a:p>
          <a:p>
            <a:pPr marL="0" indent="0">
              <a:buNone/>
            </a:pPr>
            <a:r>
              <a:rPr lang="uk-UA" sz="1600" dirty="0"/>
              <a:t>Тож покликав Авімелех Ісаака і сказав йому: Але ж вона твоя дружина! Навіщо ти сказав: Вона — моя сестра? А Ісаак відповів йому: Тому що я сказавсобі: аби мені не загинути через неї. </a:t>
            </a:r>
            <a:endParaRPr lang="nl-NL" sz="1600" dirty="0"/>
          </a:p>
          <a:p>
            <a:pPr marL="0" indent="0">
              <a:buNone/>
            </a:pPr>
            <a:r>
              <a:rPr lang="uk-UA" sz="1600" dirty="0"/>
              <a:t>Авімелех же сказав йому: Що ж це ти нам учинив? Мало що не спав хтось з мого роду з твоєю дружиною — і довів би ти нас до переступу. </a:t>
            </a:r>
            <a:endParaRPr lang="nl-NL" sz="1600" dirty="0"/>
          </a:p>
          <a:p>
            <a:pPr marL="0" indent="0">
              <a:buNone/>
            </a:pPr>
            <a:r>
              <a:rPr lang="uk-UA" sz="1600" dirty="0"/>
              <a:t>Тож Авімелех наказав усьому своєму народові, кажучи: Кожний, хто доторкнеться до цього чоловіка чи до його дружини, буде підданий карі смерті.</a:t>
            </a:r>
            <a:endParaRPr lang="nl-NL" sz="1600" dirty="0"/>
          </a:p>
          <a:p>
            <a:pPr marL="0" indent="0">
              <a:buNone/>
            </a:pPr>
            <a:r>
              <a:rPr lang="uk-UA" sz="1600" dirty="0"/>
              <a:t>У тому краю Ісаак засіяв поле, і одержав того ж року стократний врожай ячменю, оскільки поблагословив його Господь.</a:t>
            </a:r>
            <a:endParaRPr lang="nl-NL" sz="1600" dirty="0"/>
          </a:p>
          <a:p>
            <a:pPr marL="0" indent="0">
              <a:buNone/>
            </a:pPr>
            <a:endParaRPr lang="nl-NL" sz="1600" dirty="0"/>
          </a:p>
        </p:txBody>
      </p:sp>
    </p:spTree>
    <p:extLst>
      <p:ext uri="{BB962C8B-B14F-4D97-AF65-F5344CB8AC3E}">
        <p14:creationId xmlns:p14="http://schemas.microsoft.com/office/powerpoint/2010/main" val="104517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DA294AD-4DE3-211D-F843-10E5E29DA6AE}"/>
              </a:ext>
            </a:extLst>
          </p:cNvPr>
          <p:cNvSpPr>
            <a:spLocks noGrp="1"/>
          </p:cNvSpPr>
          <p:nvPr>
            <p:ph sz="half" idx="4294967295"/>
          </p:nvPr>
        </p:nvSpPr>
        <p:spPr>
          <a:xfrm>
            <a:off x="532562" y="110533"/>
            <a:ext cx="5440363" cy="6107706"/>
          </a:xfrm>
        </p:spPr>
        <p:txBody>
          <a:bodyPr anchor="ctr">
            <a:noAutofit/>
          </a:bodyPr>
          <a:lstStyle/>
          <a:p>
            <a:pPr marL="0" indent="0">
              <a:buNone/>
            </a:pPr>
            <a:r>
              <a:rPr lang="nl-NL" sz="1600" dirty="0"/>
              <a:t>Hij werd rijker en rijker, schatrijk werd hij: hij bezat grote kudden schapen, geiten en runderen en een groot aantal slaven en slavinnen. </a:t>
            </a:r>
          </a:p>
          <a:p>
            <a:pPr marL="0" indent="0">
              <a:buNone/>
            </a:pPr>
            <a:r>
              <a:rPr lang="nl-NL" sz="1600" dirty="0"/>
              <a:t>De Filistijnen werden jaloers op hem, en daarom maakten ze alle putten die de knechten van zijn vader Abraham indertijd hadden gegraven onbruikbaar door ze vol te gooien met aarde.</a:t>
            </a:r>
          </a:p>
          <a:p>
            <a:pPr marL="0" indent="0">
              <a:buNone/>
            </a:pPr>
            <a:r>
              <a:rPr lang="nl-NL" sz="1600" dirty="0"/>
              <a:t>Het kwam zover dat </a:t>
            </a:r>
            <a:r>
              <a:rPr lang="nl-NL" sz="1600" dirty="0" err="1"/>
              <a:t>Abimelech</a:t>
            </a:r>
            <a:r>
              <a:rPr lang="nl-NL" sz="1600" dirty="0"/>
              <a:t> tegen Isaak zei: ‘U kunt maar beter bij ons weggaan, u bent veel te machtig voor ons geworden.’</a:t>
            </a:r>
          </a:p>
          <a:p>
            <a:pPr marL="0" indent="0">
              <a:buNone/>
            </a:pPr>
            <a:r>
              <a:rPr lang="nl-NL" sz="1600" dirty="0"/>
              <a:t>Toen vertrok Isaak en hij sloeg zijn tenten op in het dal van </a:t>
            </a:r>
            <a:r>
              <a:rPr lang="nl-NL" sz="1600" dirty="0" err="1"/>
              <a:t>Gerar</a:t>
            </a:r>
            <a:r>
              <a:rPr lang="nl-NL" sz="1600" dirty="0"/>
              <a:t>, en daar bleef hij wonen.</a:t>
            </a:r>
          </a:p>
          <a:p>
            <a:pPr marL="0" indent="0">
              <a:buNone/>
            </a:pPr>
            <a:r>
              <a:rPr lang="nl-NL" sz="1600" dirty="0"/>
              <a:t>De waterputten die in de tijd van zijn vader Abraham waren gegraven en die de Filistijnen na Abrahams dood hadden dichtgegooid, groef Isaak weer open, en hij gaf ze dezelfde namen als zijn vader ze had gegeven.</a:t>
            </a:r>
          </a:p>
          <a:p>
            <a:pPr marL="0" indent="0">
              <a:buNone/>
            </a:pPr>
            <a:r>
              <a:rPr lang="nl-NL" sz="1600" dirty="0"/>
              <a:t>Ook Isaaks knechten gingen in het dal aan het graven en zij troffen er een bron met helder water aan.</a:t>
            </a:r>
          </a:p>
        </p:txBody>
      </p:sp>
      <p:sp>
        <p:nvSpPr>
          <p:cNvPr id="6" name="Tijdelijke aanduiding voor inhoud 5">
            <a:extLst>
              <a:ext uri="{FF2B5EF4-FFF2-40B4-BE49-F238E27FC236}">
                <a16:creationId xmlns:a16="http://schemas.microsoft.com/office/drawing/2014/main" id="{0FD267C2-ECD3-9629-880F-A3EF452C6B34}"/>
              </a:ext>
            </a:extLst>
          </p:cNvPr>
          <p:cNvSpPr>
            <a:spLocks noGrp="1"/>
          </p:cNvSpPr>
          <p:nvPr>
            <p:ph sz="half" idx="4294967295"/>
          </p:nvPr>
        </p:nvSpPr>
        <p:spPr>
          <a:xfrm>
            <a:off x="6973556" y="110533"/>
            <a:ext cx="4833258" cy="6107706"/>
          </a:xfrm>
        </p:spPr>
        <p:txBody>
          <a:bodyPr anchor="ctr">
            <a:normAutofit/>
          </a:bodyPr>
          <a:lstStyle/>
          <a:p>
            <a:pPr marL="0" indent="0">
              <a:buNone/>
            </a:pPr>
            <a:r>
              <a:rPr lang="uk-UA" sz="1600" dirty="0"/>
              <a:t>він став славним чоловіком, і мав успіх. Він ставав усе багатшим, доки не став дуже великим. </a:t>
            </a:r>
            <a:endParaRPr lang="nl-NL" sz="1600" dirty="0"/>
          </a:p>
          <a:p>
            <a:pPr marL="0" indent="0">
              <a:buNone/>
            </a:pPr>
            <a:r>
              <a:rPr lang="uk-UA" sz="1600" dirty="0"/>
              <a:t>Були в нього отара овець, стадо волів і багато робітників. Та позаздрили йому филистимці — і всі криниці, котрі викопали раби його батька за життя його батька, — засипали їх филистимці й заповнили їх землею. </a:t>
            </a:r>
            <a:endParaRPr lang="nl-NL" sz="1600" dirty="0"/>
          </a:p>
          <a:p>
            <a:pPr marL="0" indent="0">
              <a:buNone/>
            </a:pPr>
            <a:r>
              <a:rPr lang="uk-UA" sz="1600" dirty="0"/>
              <a:t>Тож Авімелех сказав Ісаакові: Йди від нас, бо ти став значно сильнішим за нас.</a:t>
            </a:r>
            <a:endParaRPr lang="nl-NL" sz="1600" dirty="0"/>
          </a:p>
          <a:p>
            <a:pPr marL="0" indent="0">
              <a:buNone/>
            </a:pPr>
            <a:r>
              <a:rPr lang="uk-UA" sz="1600" dirty="0"/>
              <a:t>Тож Ісаак відійшов звідти і поселився в ґерарській долині, де і замешкав. </a:t>
            </a:r>
            <a:endParaRPr lang="nl-NL" sz="1600" dirty="0"/>
          </a:p>
          <a:p>
            <a:pPr marL="0" indent="0">
              <a:buNone/>
            </a:pPr>
            <a:r>
              <a:rPr lang="uk-UA" sz="1600" dirty="0"/>
              <a:t>І знову повідкопував Ісаак криниці для води, які викопали раби Авраама, його батька, і які позасипали филистимці після смерті його батька Авраама; і він дав їм ті назви, якими їх назвав його батько. </a:t>
            </a:r>
            <a:endParaRPr lang="nl-NL" sz="1600" dirty="0"/>
          </a:p>
          <a:p>
            <a:pPr marL="0" indent="0">
              <a:buNone/>
            </a:pPr>
            <a:r>
              <a:rPr lang="uk-UA" sz="1600"/>
              <a:t>Коли </a:t>
            </a:r>
            <a:r>
              <a:rPr lang="uk-UA" sz="1600" dirty="0"/>
              <a:t>раби Ісаака копали в ґерарській долині, то знайшли там криницю живої </a:t>
            </a:r>
            <a:r>
              <a:rPr lang="uk-UA" sz="1600"/>
              <a:t>води.</a:t>
            </a:r>
            <a:endParaRPr lang="nl-NL" sz="1600" dirty="0"/>
          </a:p>
        </p:txBody>
      </p:sp>
    </p:spTree>
    <p:extLst>
      <p:ext uri="{BB962C8B-B14F-4D97-AF65-F5344CB8AC3E}">
        <p14:creationId xmlns:p14="http://schemas.microsoft.com/office/powerpoint/2010/main" val="143377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DA294AD-4DE3-211D-F843-10E5E29DA6AE}"/>
              </a:ext>
            </a:extLst>
          </p:cNvPr>
          <p:cNvSpPr>
            <a:spLocks noGrp="1"/>
          </p:cNvSpPr>
          <p:nvPr>
            <p:ph sz="half" idx="4294967295"/>
          </p:nvPr>
        </p:nvSpPr>
        <p:spPr>
          <a:xfrm>
            <a:off x="532562" y="110533"/>
            <a:ext cx="5440363" cy="6107706"/>
          </a:xfrm>
        </p:spPr>
        <p:txBody>
          <a:bodyPr anchor="ctr">
            <a:noAutofit/>
          </a:bodyPr>
          <a:lstStyle/>
          <a:p>
            <a:pPr marL="0" indent="0">
              <a:buNone/>
            </a:pPr>
            <a:r>
              <a:rPr lang="nl-NL" sz="1600" dirty="0"/>
              <a:t>Maar de herders uit </a:t>
            </a:r>
            <a:r>
              <a:rPr lang="nl-NL" sz="1600" dirty="0" err="1"/>
              <a:t>Gerar</a:t>
            </a:r>
            <a:r>
              <a:rPr lang="nl-NL" sz="1600" dirty="0"/>
              <a:t> maakten ruzie met Isaaks herders. ‘Dat water is van ons,’ zeiden ze. Omdat hij daarover onenigheid met hen had gekregen, noemde hij die bron </a:t>
            </a:r>
            <a:r>
              <a:rPr lang="nl-NL" sz="1600" dirty="0" err="1"/>
              <a:t>Esek</a:t>
            </a:r>
            <a:r>
              <a:rPr lang="nl-NL" sz="1600" dirty="0"/>
              <a:t>.</a:t>
            </a:r>
          </a:p>
          <a:p>
            <a:pPr marL="0" indent="0">
              <a:buNone/>
            </a:pPr>
            <a:r>
              <a:rPr lang="nl-NL" sz="1600" dirty="0"/>
              <a:t>Toen groeven ze een andere put en ook daarover kregen ze ruzie; hij noemde hem daarom </a:t>
            </a:r>
            <a:r>
              <a:rPr lang="nl-NL" sz="1600" dirty="0" err="1"/>
              <a:t>Sitna</a:t>
            </a:r>
            <a:r>
              <a:rPr lang="nl-NL" sz="1600" dirty="0"/>
              <a:t>. </a:t>
            </a:r>
          </a:p>
          <a:p>
            <a:pPr marL="0" indent="0">
              <a:buNone/>
            </a:pPr>
            <a:r>
              <a:rPr lang="nl-NL" sz="1600" dirty="0"/>
              <a:t>Daarna trok hij verder, en weer groef hij een put. Hierover ontstond geen onenigheid. Hij noemde hem </a:t>
            </a:r>
            <a:r>
              <a:rPr lang="nl-NL" sz="1600" dirty="0" err="1"/>
              <a:t>Rechobot</a:t>
            </a:r>
            <a:r>
              <a:rPr lang="nl-NL" sz="1600" dirty="0"/>
              <a:t>, ‘want,’ zei hij, ‘nu heeft de HEER ons ruimte gegeven in dit land en kunnen wij ons uitbreiden.’</a:t>
            </a:r>
          </a:p>
          <a:p>
            <a:pPr marL="0" indent="0">
              <a:buNone/>
            </a:pPr>
            <a:r>
              <a:rPr lang="nl-NL" sz="1600" dirty="0"/>
              <a:t>Van daar trok hij naar </a:t>
            </a:r>
            <a:r>
              <a:rPr lang="nl-NL" sz="1600" dirty="0" err="1"/>
              <a:t>Berseba</a:t>
            </a:r>
            <a:r>
              <a:rPr lang="nl-NL" sz="1600" dirty="0"/>
              <a:t>.</a:t>
            </a:r>
          </a:p>
          <a:p>
            <a:pPr marL="0" indent="0">
              <a:buNone/>
            </a:pPr>
            <a:r>
              <a:rPr lang="nl-NL" sz="1600" dirty="0"/>
              <a:t>’s Nachts verscheen de HEER aan hem en zei: ‘Ik ben de God van je vader Abraham. Wees niet bang want Ik sta je terzijde, en Ik zal je zegenen en je veel nakomelingen geven omwille van mijn dienaar Abraham.’</a:t>
            </a:r>
          </a:p>
          <a:p>
            <a:pPr marL="0" indent="0">
              <a:buNone/>
            </a:pPr>
            <a:r>
              <a:rPr lang="nl-NL" sz="1600" dirty="0"/>
              <a:t>Toen bouwde hij op die plaats een altaar, riep er de naam van de HEER aan en sloeg er zijn tenten op; zijn knechten begonnen daar een put te graven.</a:t>
            </a:r>
          </a:p>
        </p:txBody>
      </p:sp>
      <p:sp>
        <p:nvSpPr>
          <p:cNvPr id="6" name="Tijdelijke aanduiding voor inhoud 5">
            <a:extLst>
              <a:ext uri="{FF2B5EF4-FFF2-40B4-BE49-F238E27FC236}">
                <a16:creationId xmlns:a16="http://schemas.microsoft.com/office/drawing/2014/main" id="{0FD267C2-ECD3-9629-880F-A3EF452C6B34}"/>
              </a:ext>
            </a:extLst>
          </p:cNvPr>
          <p:cNvSpPr>
            <a:spLocks noGrp="1"/>
          </p:cNvSpPr>
          <p:nvPr>
            <p:ph sz="half" idx="4294967295"/>
          </p:nvPr>
        </p:nvSpPr>
        <p:spPr>
          <a:xfrm>
            <a:off x="6973556" y="110533"/>
            <a:ext cx="4833258" cy="6107706"/>
          </a:xfrm>
        </p:spPr>
        <p:txBody>
          <a:bodyPr anchor="ctr">
            <a:normAutofit/>
          </a:bodyPr>
          <a:lstStyle/>
          <a:p>
            <a:pPr marL="0" indent="0">
              <a:buNone/>
            </a:pPr>
            <a:r>
              <a:rPr lang="uk-UA" sz="1600" dirty="0"/>
              <a:t>А ґерарські пастухи розпочали бійку з пастухами Ісаака, кажучи, що вода є їхня, тож він назвав криницю «Кривда», тому що скривдили його.</a:t>
            </a:r>
            <a:endParaRPr lang="nl-NL" sz="1600" dirty="0"/>
          </a:p>
          <a:p>
            <a:pPr marL="0" indent="0">
              <a:buNone/>
            </a:pPr>
            <a:r>
              <a:rPr lang="uk-UA" sz="1600" dirty="0"/>
              <a:t>Відійшовши звідтіля, викопав іншу криницю; та виникла суперечка і через неї. Тож дав їй назву «Ворожнеча».</a:t>
            </a:r>
            <a:endParaRPr lang="nl-NL" sz="1600" dirty="0"/>
          </a:p>
          <a:p>
            <a:pPr marL="0" indent="0">
              <a:buNone/>
            </a:pPr>
            <a:r>
              <a:rPr lang="uk-UA" sz="1600" dirty="0"/>
              <a:t>Вийшовши звідти, викопав ще одну криницю — і вже не воювали за неї; і дав їй назву «Широчінь», кажучи: Бо сьогодні поширив нас Господь і розмножив нас на землі.</a:t>
            </a:r>
          </a:p>
          <a:p>
            <a:pPr marL="0" indent="0">
              <a:buNone/>
            </a:pPr>
            <a:r>
              <a:rPr lang="uk-UA" sz="1600" dirty="0"/>
              <a:t>Звідти він підійшов до Криниці клятви.</a:t>
            </a:r>
            <a:endParaRPr lang="nl-NL" sz="1600" dirty="0"/>
          </a:p>
          <a:p>
            <a:pPr marL="0" indent="0">
              <a:buNone/>
            </a:pPr>
            <a:r>
              <a:rPr lang="uk-UA" sz="1600" dirty="0"/>
              <a:t>І з’явився йому Господь тієї ночі, і сказав: Я — Бог твого батька Авраама; не бійся, бо Я з тобою, і поблагословив тебе, і розмножу твоїх нащадків задля твого батька Авраама. </a:t>
            </a:r>
            <a:endParaRPr lang="nl-NL" sz="1600" dirty="0"/>
          </a:p>
          <a:p>
            <a:pPr marL="0" indent="0">
              <a:buNone/>
            </a:pPr>
            <a:r>
              <a:rPr lang="uk-UA" sz="1600" dirty="0"/>
              <a:t>І збудував там жертовник, і прикликав Ім’я Господнє, і встановив там свій намет. А раби Ісаака викопали там криницю.</a:t>
            </a:r>
            <a:endParaRPr lang="nl-NL" sz="1600" dirty="0"/>
          </a:p>
        </p:txBody>
      </p:sp>
    </p:spTree>
    <p:extLst>
      <p:ext uri="{BB962C8B-B14F-4D97-AF65-F5344CB8AC3E}">
        <p14:creationId xmlns:p14="http://schemas.microsoft.com/office/powerpoint/2010/main" val="313974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9" name="Rectangle 5128">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F4543B-157D-D592-DB49-5B320E874963}"/>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4800" spc="150" dirty="0" err="1">
                <a:solidFill>
                  <a:schemeClr val="tx2"/>
                </a:solidFill>
              </a:rPr>
              <a:t>IsaAk</a:t>
            </a:r>
            <a:endParaRPr lang="en-US" sz="4800" spc="150" dirty="0">
              <a:solidFill>
                <a:schemeClr val="tx2"/>
              </a:solidFill>
            </a:endParaRPr>
          </a:p>
        </p:txBody>
      </p:sp>
      <p:sp>
        <p:nvSpPr>
          <p:cNvPr id="5133" name="Rectangle 5132">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122" name="Picture 2" descr="Isaak">
            <a:extLst>
              <a:ext uri="{FF2B5EF4-FFF2-40B4-BE49-F238E27FC236}">
                <a16:creationId xmlns:a16="http://schemas.microsoft.com/office/drawing/2014/main" id="{BBBD98A5-66F8-F357-9EF5-1B0CC6B707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3501" y="598634"/>
            <a:ext cx="3947548" cy="561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96895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Gestreep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Gestreep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streep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TM03090430[[fn=Gestreept]]</Template>
  <TotalTime>557</TotalTime>
  <Words>1586</Words>
  <Application>Microsoft Office PowerPoint</Application>
  <PresentationFormat>Breedbeeld</PresentationFormat>
  <Paragraphs>80</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Corbel</vt:lpstr>
      <vt:lpstr>Wingdings</vt:lpstr>
      <vt:lpstr>Gestreept</vt:lpstr>
      <vt:lpstr>Ruimtegebrek</vt:lpstr>
      <vt:lpstr>PowerPoint-presentatie</vt:lpstr>
      <vt:lpstr>PowerPoint-presentatie</vt:lpstr>
      <vt:lpstr>God geeft ruimte</vt:lpstr>
      <vt:lpstr>Genesis 26:1-25</vt:lpstr>
      <vt:lpstr>PowerPoint-presentatie</vt:lpstr>
      <vt:lpstr>PowerPoint-presentatie</vt:lpstr>
      <vt:lpstr>PowerPoint-presentatie</vt:lpstr>
      <vt:lpstr>IsaAk</vt:lpstr>
      <vt:lpstr>PowerPoint-presentatie</vt:lpstr>
      <vt:lpstr>Principes uit dit verhaal voor ons</vt:lpstr>
      <vt:lpstr>PowerPoint-presentatie</vt:lpstr>
      <vt:lpstr>En dan geeft god ruimte!  Zodat…</vt:lpstr>
      <vt:lpstr>En dan geeft god ruimte! Zodat…</vt:lpstr>
      <vt:lpstr>PowerPoint-presentatie</vt:lpstr>
      <vt:lpstr>Laat God ruimte maken</vt:lpstr>
      <vt:lpstr>Laat God ruimte maken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Ruimtegebrek</dc:title>
  <dc:creator>Marjon Dijkman</dc:creator>
  <cp:lastModifiedBy>Marjon Dijkman</cp:lastModifiedBy>
  <cp:revision>12</cp:revision>
  <dcterms:created xsi:type="dcterms:W3CDTF">2023-02-25T09:57:01Z</dcterms:created>
  <dcterms:modified xsi:type="dcterms:W3CDTF">2023-02-26T11:53:16Z</dcterms:modified>
</cp:coreProperties>
</file>