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2" r:id="rId3"/>
    <p:sldId id="257" r:id="rId4"/>
    <p:sldId id="260" r:id="rId5"/>
    <p:sldId id="273" r:id="rId6"/>
    <p:sldId id="272" r:id="rId7"/>
    <p:sldId id="258" r:id="rId8"/>
    <p:sldId id="275" r:id="rId9"/>
    <p:sldId id="276" r:id="rId10"/>
    <p:sldId id="259" r:id="rId11"/>
    <p:sldId id="278" r:id="rId12"/>
    <p:sldId id="279" r:id="rId13"/>
    <p:sldId id="265"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6AEEF-42CB-4F2F-B77D-CA8D1463864C}" v="28" dt="2019-09-01T06:21:43.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varScale="1">
        <p:scale>
          <a:sx n="74" d="100"/>
          <a:sy n="74" d="100"/>
        </p:scale>
        <p:origin x="78" y="10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71800" cy="458788"/>
          </a:xfrm>
          <a:prstGeom prst="rect">
            <a:avLst/>
          </a:prstGeom>
        </p:spPr>
        <p:txBody>
          <a:bodyPr vert="horz" lIns="91432" tIns="45716" rIns="91432" bIns="45716" rtlCol="0"/>
          <a:lstStyle>
            <a:lvl1pPr algn="l">
              <a:defRPr sz="1200"/>
            </a:lvl1pPr>
          </a:lstStyle>
          <a:p>
            <a:endParaRPr lang="nl-NL"/>
          </a:p>
        </p:txBody>
      </p:sp>
      <p:sp>
        <p:nvSpPr>
          <p:cNvPr id="3" name="Tijdelijke aanduiding voor datum 2"/>
          <p:cNvSpPr>
            <a:spLocks noGrp="1"/>
          </p:cNvSpPr>
          <p:nvPr>
            <p:ph type="dt" idx="1"/>
          </p:nvPr>
        </p:nvSpPr>
        <p:spPr>
          <a:xfrm>
            <a:off x="3884614" y="0"/>
            <a:ext cx="2971800" cy="458788"/>
          </a:xfrm>
          <a:prstGeom prst="rect">
            <a:avLst/>
          </a:prstGeom>
        </p:spPr>
        <p:txBody>
          <a:bodyPr vert="horz" lIns="91432" tIns="45716" rIns="91432" bIns="45716" rtlCol="0"/>
          <a:lstStyle>
            <a:lvl1pPr algn="r">
              <a:defRPr sz="1200"/>
            </a:lvl1pPr>
          </a:lstStyle>
          <a:p>
            <a:fld id="{0BE19731-FD3B-4824-B7C1-186B02F8FBE8}" type="datetimeFigureOut">
              <a:rPr lang="nl-NL" smtClean="0"/>
              <a:t>27-1-2020</a:t>
            </a:fld>
            <a:endParaRPr lang="nl-NL"/>
          </a:p>
        </p:txBody>
      </p:sp>
      <p:sp>
        <p:nvSpPr>
          <p:cNvPr id="4" name="Tijdelijke aanduiding voor dia-afbeelding 3"/>
          <p:cNvSpPr>
            <a:spLocks noGrp="1" noRot="1" noChangeAspect="1"/>
          </p:cNvSpPr>
          <p:nvPr>
            <p:ph type="sldImg" idx="2"/>
          </p:nvPr>
        </p:nvSpPr>
        <p:spPr>
          <a:xfrm>
            <a:off x="685800" y="1143000"/>
            <a:ext cx="5487988" cy="3086100"/>
          </a:xfrm>
          <a:prstGeom prst="rect">
            <a:avLst/>
          </a:prstGeom>
          <a:noFill/>
          <a:ln w="12700">
            <a:solidFill>
              <a:prstClr val="black"/>
            </a:solidFill>
          </a:ln>
        </p:spPr>
        <p:txBody>
          <a:bodyPr vert="horz" lIns="91432" tIns="45716" rIns="91432" bIns="45716"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1" y="8685214"/>
            <a:ext cx="2971800" cy="458787"/>
          </a:xfrm>
          <a:prstGeom prst="rect">
            <a:avLst/>
          </a:prstGeom>
        </p:spPr>
        <p:txBody>
          <a:bodyPr vert="horz" lIns="91432" tIns="45716" rIns="91432" bIns="45716"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4" y="8685214"/>
            <a:ext cx="2971800" cy="458787"/>
          </a:xfrm>
          <a:prstGeom prst="rect">
            <a:avLst/>
          </a:prstGeom>
        </p:spPr>
        <p:txBody>
          <a:bodyPr vert="horz" lIns="91432" tIns="45716" rIns="91432" bIns="45716" rtlCol="0" anchor="b"/>
          <a:lstStyle>
            <a:lvl1pPr algn="r">
              <a:defRPr sz="1200"/>
            </a:lvl1pPr>
          </a:lstStyle>
          <a:p>
            <a:fld id="{D18283F8-8CD2-433A-87F3-F44998AD50D1}" type="slidenum">
              <a:rPr lang="nl-NL" smtClean="0"/>
              <a:t>‹nr.›</a:t>
            </a:fld>
            <a:endParaRPr lang="nl-NL"/>
          </a:p>
        </p:txBody>
      </p:sp>
    </p:spTree>
    <p:extLst>
      <p:ext uri="{BB962C8B-B14F-4D97-AF65-F5344CB8AC3E}">
        <p14:creationId xmlns:p14="http://schemas.microsoft.com/office/powerpoint/2010/main" val="382304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Yad L’Ami is een kleine “Non Profit” organisatie die in 2001 is opgericht door Wim en Ria Doekes.</a:t>
            </a:r>
          </a:p>
          <a:p>
            <a:r>
              <a:rPr lang="nl-NL" dirty="0"/>
              <a:t>Hoewel kleinschalig van structuur is Yad L’Ami uitgegroeid tot een bloeiende stichting die zich vooral richt op persoonlijke aandacht en efficiënte begeleiding.</a:t>
            </a:r>
          </a:p>
          <a:p>
            <a:r>
              <a:rPr lang="nl-NL" dirty="0"/>
              <a:t>Yad L’Ami biedt gepaste hulp aan groepen in </a:t>
            </a:r>
            <a:r>
              <a:rPr lang="nl-NL" dirty="0" err="1"/>
              <a:t>Israel</a:t>
            </a:r>
            <a:r>
              <a:rPr lang="nl-NL" dirty="0"/>
              <a:t> die de meeste zorg nodig </a:t>
            </a:r>
            <a:r>
              <a:rPr lang="nl-NL" dirty="0" err="1"/>
              <a:t>hebben.De</a:t>
            </a:r>
            <a:r>
              <a:rPr lang="nl-NL" dirty="0"/>
              <a:t> steeds ouder wordende groep Holocaust overlevenden is uiterst kwetsbaar. Talrijke ouderen dreigen te verpieteren en balanceren op de rand van uitzichtloze armoede. Velen vereenzamen en kijken uit naar de bezoekjes en hulp van medewerkers van Yad L’Ami.</a:t>
            </a:r>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1</a:t>
            </a:fld>
            <a:endParaRPr lang="nl-NL"/>
          </a:p>
        </p:txBody>
      </p:sp>
    </p:spTree>
    <p:extLst>
      <p:ext uri="{BB962C8B-B14F-4D97-AF65-F5344CB8AC3E}">
        <p14:creationId xmlns:p14="http://schemas.microsoft.com/office/powerpoint/2010/main" val="261056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Bereid de weg voor Gods volk om naar huis te gaan.</a:t>
            </a:r>
          </a:p>
          <a:p>
            <a:endParaRPr lang="nl-NL" dirty="0"/>
          </a:p>
          <a:p>
            <a:r>
              <a:rPr lang="nl-NL" dirty="0"/>
              <a:t>De Staat Israël is een thuis voor alle Joden in de wereld. Het is een thuis waar elk Joods persoon daadwerkelijk een Joods leven kan leiden in vrijheid, vrede en veiligheid.” Maar het is ook de enige plek in de wereld waar ze welkom zijn!</a:t>
            </a:r>
          </a:p>
          <a:p>
            <a:endParaRPr lang="nl-NL" dirty="0"/>
          </a:p>
          <a:p>
            <a:r>
              <a:rPr lang="nl-NL" dirty="0"/>
              <a:t>Niet alleen russen , Ethiopiërs, Jemenieten, maar veel </a:t>
            </a:r>
            <a:r>
              <a:rPr lang="nl-NL" dirty="0" err="1"/>
              <a:t>europeanen</a:t>
            </a:r>
            <a:r>
              <a:rPr lang="nl-NL" dirty="0"/>
              <a:t>.</a:t>
            </a:r>
          </a:p>
          <a:p>
            <a:endParaRPr lang="nl-NL" dirty="0"/>
          </a:p>
          <a:p>
            <a:r>
              <a:rPr lang="nl-NL" dirty="0"/>
              <a:t>2016 27.000</a:t>
            </a:r>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2</a:t>
            </a:fld>
            <a:endParaRPr lang="nl-NL"/>
          </a:p>
        </p:txBody>
      </p:sp>
    </p:spTree>
    <p:extLst>
      <p:ext uri="{BB962C8B-B14F-4D97-AF65-F5344CB8AC3E}">
        <p14:creationId xmlns:p14="http://schemas.microsoft.com/office/powerpoint/2010/main" val="160620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STRUCTURELE FINANCIËLE HULP BETER LEVENSONDERHOUD</a:t>
            </a:r>
          </a:p>
          <a:p>
            <a:r>
              <a:rPr lang="nl-NL" dirty="0"/>
              <a:t>FINANCIERING KACHELS, DEKENS TIJDENS KOUDE WINTERMAANDEN</a:t>
            </a:r>
          </a:p>
          <a:p>
            <a:r>
              <a:rPr lang="nl-NL" dirty="0"/>
              <a:t>FINANCIËLE TEGEMOETKOMING, TANDARTSKOSTEN, MEDICIJNEN, AANSCHAF BRIL, HOORTOESTEL ETC.</a:t>
            </a:r>
          </a:p>
          <a:p>
            <a:r>
              <a:rPr lang="nl-NL" dirty="0"/>
              <a:t>REGELMATIG HUISBEZOEK, OOK MET VERJAARDAGEN</a:t>
            </a:r>
          </a:p>
          <a:p>
            <a:r>
              <a:rPr lang="nl-NL" dirty="0"/>
              <a:t>ORGANISEREN WORKSHOPS</a:t>
            </a:r>
          </a:p>
          <a:p>
            <a:r>
              <a:rPr lang="nl-NL" dirty="0"/>
              <a:t>ORGANISEREN UITSTAPJES</a:t>
            </a:r>
          </a:p>
          <a:p>
            <a:endParaRPr lang="nl-NL" dirty="0"/>
          </a:p>
          <a:p>
            <a:endParaRPr lang="nl-NL" dirty="0"/>
          </a:p>
          <a:p>
            <a:r>
              <a:rPr lang="nl-NL" dirty="0"/>
              <a:t>Voor een bedrag van € 50,- per maand kunt u een persoonlijke sponsor worden van een opa of oma met een Holocaust verleden. Wij sturen u dan gegevens en een foto van deze persoon. Wij houden u elk halfjaar op de hoogte met een update.</a:t>
            </a:r>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3</a:t>
            </a:fld>
            <a:endParaRPr lang="nl-NL"/>
          </a:p>
        </p:txBody>
      </p:sp>
    </p:spTree>
    <p:extLst>
      <p:ext uri="{BB962C8B-B14F-4D97-AF65-F5344CB8AC3E}">
        <p14:creationId xmlns:p14="http://schemas.microsoft.com/office/powerpoint/2010/main" val="136420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4</a:t>
            </a:fld>
            <a:endParaRPr lang="nl-NL"/>
          </a:p>
        </p:txBody>
      </p:sp>
    </p:spTree>
    <p:extLst>
      <p:ext uri="{BB962C8B-B14F-4D97-AF65-F5344CB8AC3E}">
        <p14:creationId xmlns:p14="http://schemas.microsoft.com/office/powerpoint/2010/main" val="326529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15 seconden om shelter te zoeken. Overal schuilkelders</a:t>
            </a:r>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7</a:t>
            </a:fld>
            <a:endParaRPr lang="nl-NL"/>
          </a:p>
        </p:txBody>
      </p:sp>
    </p:spTree>
    <p:extLst>
      <p:ext uri="{BB962C8B-B14F-4D97-AF65-F5344CB8AC3E}">
        <p14:creationId xmlns:p14="http://schemas.microsoft.com/office/powerpoint/2010/main" val="89579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meisjeshuis is enigszins vergelijkbaar met het </a:t>
            </a:r>
            <a:r>
              <a:rPr lang="nl-NL" dirty="0" err="1"/>
              <a:t>Familiehuisv</a:t>
            </a:r>
            <a:r>
              <a:rPr lang="nl-NL" dirty="0"/>
              <a:t> </a:t>
            </a:r>
            <a:r>
              <a:rPr lang="nl-NL" dirty="0" err="1"/>
              <a:t>an</a:t>
            </a:r>
            <a:r>
              <a:rPr lang="nl-NL" dirty="0"/>
              <a:t> </a:t>
            </a:r>
            <a:r>
              <a:rPr lang="nl-NL" dirty="0" err="1"/>
              <a:t>Shmuel</a:t>
            </a:r>
            <a:r>
              <a:rPr lang="nl-NL" dirty="0"/>
              <a:t> en </a:t>
            </a:r>
            <a:r>
              <a:rPr lang="nl-NL" dirty="0" err="1"/>
              <a:t>Vered</a:t>
            </a:r>
            <a:r>
              <a:rPr lang="nl-NL" dirty="0"/>
              <a:t> Glas. Vijfenveertig meisjes die om uiteenlopende redenen niet meer thuis kunnen wonen, worden in dit Meisjeshuis liefdevol opgevangen en voorbereid op hun militaire dienst of plaatsvervangende dienst aan het land. Veel meisjes zijn ernstig getraumatiseerd door misbruik en drugsgebruik. Yad L’Ami wil naast deze meiden staan en nodigt financiële partners uit om daarbij te helpen. Participeer in dit project dat hoop geeft en levens weer op de rails zet!</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10</a:t>
            </a:fld>
            <a:endParaRPr lang="nl-NL"/>
          </a:p>
        </p:txBody>
      </p:sp>
    </p:spTree>
    <p:extLst>
      <p:ext uri="{BB962C8B-B14F-4D97-AF65-F5344CB8AC3E}">
        <p14:creationId xmlns:p14="http://schemas.microsoft.com/office/powerpoint/2010/main" val="86950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meisjeshuis is enigszins vergelijkbaar met het </a:t>
            </a:r>
            <a:r>
              <a:rPr lang="nl-NL" dirty="0" err="1"/>
              <a:t>Familiehuisv</a:t>
            </a:r>
            <a:r>
              <a:rPr lang="nl-NL" dirty="0"/>
              <a:t> </a:t>
            </a:r>
            <a:r>
              <a:rPr lang="nl-NL" dirty="0" err="1"/>
              <a:t>an</a:t>
            </a:r>
            <a:r>
              <a:rPr lang="nl-NL" dirty="0"/>
              <a:t> </a:t>
            </a:r>
            <a:r>
              <a:rPr lang="nl-NL" dirty="0" err="1"/>
              <a:t>Shmuel</a:t>
            </a:r>
            <a:r>
              <a:rPr lang="nl-NL" dirty="0"/>
              <a:t> en </a:t>
            </a:r>
            <a:r>
              <a:rPr lang="nl-NL" dirty="0" err="1"/>
              <a:t>Vered</a:t>
            </a:r>
            <a:r>
              <a:rPr lang="nl-NL" dirty="0"/>
              <a:t> Glas. Vijfenveertig meisjes die om uiteenlopende redenen niet meer thuis kunnen wonen, worden in dit Meisjeshuis liefdevol opgevangen en voorbereid op hun militaire dienst of plaatsvervangende dienst aan het land. Veel meisjes zijn ernstig getraumatiseerd door misbruik en drugsgebruik. Yad L’Ami wil naast deze meiden staan en nodigt financiële partners uit om daarbij te helpen. Participeer in dit project dat hoop geeft en levens weer op de rails zet!</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11</a:t>
            </a:fld>
            <a:endParaRPr lang="nl-NL"/>
          </a:p>
        </p:txBody>
      </p:sp>
    </p:spTree>
    <p:extLst>
      <p:ext uri="{BB962C8B-B14F-4D97-AF65-F5344CB8AC3E}">
        <p14:creationId xmlns:p14="http://schemas.microsoft.com/office/powerpoint/2010/main" val="123301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meisjeshuis is enigszins vergelijkbaar met het </a:t>
            </a:r>
            <a:r>
              <a:rPr lang="nl-NL" dirty="0" err="1"/>
              <a:t>Familiehuisv</a:t>
            </a:r>
            <a:r>
              <a:rPr lang="nl-NL" dirty="0"/>
              <a:t> </a:t>
            </a:r>
            <a:r>
              <a:rPr lang="nl-NL" dirty="0" err="1"/>
              <a:t>an</a:t>
            </a:r>
            <a:r>
              <a:rPr lang="nl-NL" dirty="0"/>
              <a:t> </a:t>
            </a:r>
            <a:r>
              <a:rPr lang="nl-NL" dirty="0" err="1"/>
              <a:t>Shmuel</a:t>
            </a:r>
            <a:r>
              <a:rPr lang="nl-NL" dirty="0"/>
              <a:t> en </a:t>
            </a:r>
            <a:r>
              <a:rPr lang="nl-NL" dirty="0" err="1"/>
              <a:t>Vered</a:t>
            </a:r>
            <a:r>
              <a:rPr lang="nl-NL" dirty="0"/>
              <a:t> Glas. Vijfenveertig meisjes die om uiteenlopende redenen niet meer thuis kunnen wonen, worden in dit Meisjeshuis liefdevol opgevangen en voorbereid op hun militaire dienst of plaatsvervangende dienst aan het land. Veel meisjes zijn ernstig getraumatiseerd door misbruik en drugsgebruik. Yad L’Ami wil naast deze meiden staan en nodigt financiële partners uit om daarbij te helpen. Participeer in dit project dat hoop geeft en levens weer op de rails zet!</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12</a:t>
            </a:fld>
            <a:endParaRPr lang="nl-NL"/>
          </a:p>
        </p:txBody>
      </p:sp>
    </p:spTree>
    <p:extLst>
      <p:ext uri="{BB962C8B-B14F-4D97-AF65-F5344CB8AC3E}">
        <p14:creationId xmlns:p14="http://schemas.microsoft.com/office/powerpoint/2010/main" val="353781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18283F8-8CD2-433A-87F3-F44998AD50D1}" type="slidenum">
              <a:rPr lang="nl-NL" smtClean="0"/>
              <a:t>13</a:t>
            </a:fld>
            <a:endParaRPr lang="nl-NL"/>
          </a:p>
        </p:txBody>
      </p:sp>
    </p:spTree>
    <p:extLst>
      <p:ext uri="{BB962C8B-B14F-4D97-AF65-F5344CB8AC3E}">
        <p14:creationId xmlns:p14="http://schemas.microsoft.com/office/powerpoint/2010/main" val="393128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947ED-DE74-43EC-AF65-F8C69DDD69C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C081B72-E46A-4EE3-9822-1F3867319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9C06948-3427-43C3-AA32-B7370DC719DF}"/>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5" name="Tijdelijke aanduiding voor voettekst 4">
            <a:extLst>
              <a:ext uri="{FF2B5EF4-FFF2-40B4-BE49-F238E27FC236}">
                <a16:creationId xmlns:a16="http://schemas.microsoft.com/office/drawing/2014/main" id="{690A8DEF-E055-4F53-9390-B0B91806FB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8D3287-772D-4686-9AD9-EA8D358E3CC4}"/>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283351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EBFD0-8CC0-4C68-BDCB-62C8A3B93D0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3234765-9D05-4361-83B7-34B9DB5493C2}"/>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9D8478-02AA-4CA6-8784-A761D2769D5D}"/>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5" name="Tijdelijke aanduiding voor voettekst 4">
            <a:extLst>
              <a:ext uri="{FF2B5EF4-FFF2-40B4-BE49-F238E27FC236}">
                <a16:creationId xmlns:a16="http://schemas.microsoft.com/office/drawing/2014/main" id="{9C8B69F5-8A23-4F0F-9CA5-0E4B2CCF05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33498F-CD02-4C15-A84C-B5B7517D7754}"/>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9239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B47366B-11E4-46B4-8ABA-3F9E683942F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ADEE9EE-C55C-45AD-AF1B-DF9E8BE2B02C}"/>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82BAD7D-F277-4D50-803D-F5A762E70234}"/>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5" name="Tijdelijke aanduiding voor voettekst 4">
            <a:extLst>
              <a:ext uri="{FF2B5EF4-FFF2-40B4-BE49-F238E27FC236}">
                <a16:creationId xmlns:a16="http://schemas.microsoft.com/office/drawing/2014/main" id="{83524894-DBC5-42AB-A6CC-344FC4E649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875EDED-CB12-4431-BCF0-2B87A196A111}"/>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416387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C5EA71-44DF-4AAB-B424-7B973F1BD1F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891D9E-750C-4037-B07C-905611BA5D6C}"/>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235B8C1-7C49-4754-AF23-37088DE42A7F}"/>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5" name="Tijdelijke aanduiding voor voettekst 4">
            <a:extLst>
              <a:ext uri="{FF2B5EF4-FFF2-40B4-BE49-F238E27FC236}">
                <a16:creationId xmlns:a16="http://schemas.microsoft.com/office/drawing/2014/main" id="{AED63E38-732D-41C3-AF22-9125EB0984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C0C9D7-F317-4FE6-9DF6-76F30CB5ECCC}"/>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107273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7F511-E138-450C-9D5D-2DDFC87749D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2D83F58-C831-4289-B3D9-8C1AFDDE0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384AA73F-849C-406D-ABEA-DECAA7FE2DBF}"/>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5" name="Tijdelijke aanduiding voor voettekst 4">
            <a:extLst>
              <a:ext uri="{FF2B5EF4-FFF2-40B4-BE49-F238E27FC236}">
                <a16:creationId xmlns:a16="http://schemas.microsoft.com/office/drawing/2014/main" id="{6279AC27-5B57-4C15-B02F-B17EA66449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A964CC-E5F3-4329-85C0-1C2B3F0B975E}"/>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294519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7B046-545F-4FFC-88BC-4CE8900FBEF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1898999-8507-4237-BA50-360439C56A13}"/>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A926951-F395-488C-981D-E3748CACC1F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153FE80-66F6-42B9-86A5-C57B84CA712D}"/>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6" name="Tijdelijke aanduiding voor voettekst 5">
            <a:extLst>
              <a:ext uri="{FF2B5EF4-FFF2-40B4-BE49-F238E27FC236}">
                <a16:creationId xmlns:a16="http://schemas.microsoft.com/office/drawing/2014/main" id="{FAD0D0BB-42E6-4B95-8FAB-1453CA3E5EE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583769F-9C25-48D5-817B-7D18BDE37E4A}"/>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234242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830AC-1928-4EA0-9E74-FC9001557D5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E3D1EFF-E9C6-4758-8C1C-F87A154DA2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0935BD9-8901-4F73-B844-2F0840EED945}"/>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75801EF-F105-4426-9391-8375AE07A0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7A7E26E-5714-4C9B-9EB5-01C838C10C76}"/>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22F041D-AD56-4C27-B850-9ED148B67E96}"/>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8" name="Tijdelijke aanduiding voor voettekst 7">
            <a:extLst>
              <a:ext uri="{FF2B5EF4-FFF2-40B4-BE49-F238E27FC236}">
                <a16:creationId xmlns:a16="http://schemas.microsoft.com/office/drawing/2014/main" id="{2A3CB82E-C414-4DC4-8773-4560EC39A61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6DF39B0-5AB7-49EB-8AFB-77854F731A18}"/>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345028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F8DC1-A146-4AD0-857F-CDA644857AC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1A56BDC-D899-409C-9F1C-D613E210973B}"/>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4" name="Tijdelijke aanduiding voor voettekst 3">
            <a:extLst>
              <a:ext uri="{FF2B5EF4-FFF2-40B4-BE49-F238E27FC236}">
                <a16:creationId xmlns:a16="http://schemas.microsoft.com/office/drawing/2014/main" id="{CB3F911D-8C83-4CBE-84E6-2C62CDAEACD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10091F7-C974-494E-A40D-19FE1C8506B8}"/>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260184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E66F3DC-91B3-4A8E-ACC9-C70EBE8DB36A}"/>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3" name="Tijdelijke aanduiding voor voettekst 2">
            <a:extLst>
              <a:ext uri="{FF2B5EF4-FFF2-40B4-BE49-F238E27FC236}">
                <a16:creationId xmlns:a16="http://schemas.microsoft.com/office/drawing/2014/main" id="{9EC7289E-40A3-4966-B6F0-12D321B2CCB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4A02C9C-FA12-4BDF-BC4D-87DA997D3073}"/>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122601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67BD5-7494-4E54-96A7-C437A79BE7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0AE1BC7-30EA-4D51-955D-B9D8B7474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5E03C64-F5B8-4D90-9B84-3B48E31DC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E2C5286-9D3E-4327-9FEA-A4B73EA9300E}"/>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6" name="Tijdelijke aanduiding voor voettekst 5">
            <a:extLst>
              <a:ext uri="{FF2B5EF4-FFF2-40B4-BE49-F238E27FC236}">
                <a16:creationId xmlns:a16="http://schemas.microsoft.com/office/drawing/2014/main" id="{D845D851-4373-4A0D-AEC5-C853B1D839F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7D6E720-0D95-4D2A-AB68-7A7C310BED53}"/>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295849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59A9B-719D-45ED-B29A-7FB0AB45B37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99A2116-2DD7-4D98-9634-A7503C3BA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3F47932-F688-4F26-A155-48EF7F2FA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4FA914-15FA-4FDF-B031-5A6487CD1031}"/>
              </a:ext>
            </a:extLst>
          </p:cNvPr>
          <p:cNvSpPr>
            <a:spLocks noGrp="1"/>
          </p:cNvSpPr>
          <p:nvPr>
            <p:ph type="dt" sz="half" idx="10"/>
          </p:nvPr>
        </p:nvSpPr>
        <p:spPr/>
        <p:txBody>
          <a:bodyPr/>
          <a:lstStyle/>
          <a:p>
            <a:fld id="{D441C263-6723-4E45-9C64-FD6DEDE2BDB8}" type="datetimeFigureOut">
              <a:rPr lang="nl-NL" smtClean="0"/>
              <a:t>27-1-2020</a:t>
            </a:fld>
            <a:endParaRPr lang="nl-NL"/>
          </a:p>
        </p:txBody>
      </p:sp>
      <p:sp>
        <p:nvSpPr>
          <p:cNvPr id="6" name="Tijdelijke aanduiding voor voettekst 5">
            <a:extLst>
              <a:ext uri="{FF2B5EF4-FFF2-40B4-BE49-F238E27FC236}">
                <a16:creationId xmlns:a16="http://schemas.microsoft.com/office/drawing/2014/main" id="{44FA5578-365C-4D00-9146-268A2848F7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4237FE-68AB-489A-9C1F-372270D651C6}"/>
              </a:ext>
            </a:extLst>
          </p:cNvPr>
          <p:cNvSpPr>
            <a:spLocks noGrp="1"/>
          </p:cNvSpPr>
          <p:nvPr>
            <p:ph type="sldNum" sz="quarter" idx="12"/>
          </p:nvPr>
        </p:nvSpPr>
        <p:spPr/>
        <p:txBody>
          <a:bodyPr/>
          <a:lstStyle/>
          <a:p>
            <a:fld id="{FC6BCA18-7E54-44B5-83E9-968C6B8E2306}" type="slidenum">
              <a:rPr lang="nl-NL" smtClean="0"/>
              <a:t>‹nr.›</a:t>
            </a:fld>
            <a:endParaRPr lang="nl-NL"/>
          </a:p>
        </p:txBody>
      </p:sp>
    </p:spTree>
    <p:extLst>
      <p:ext uri="{BB962C8B-B14F-4D97-AF65-F5344CB8AC3E}">
        <p14:creationId xmlns:p14="http://schemas.microsoft.com/office/powerpoint/2010/main" val="204615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115E052-ED0C-4880-BA6E-B8EF1FF94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CA0A6B5-9CEA-4EA2-BB5D-D3D0BDB5E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DCF38D-F274-43AB-8EBD-F04310B09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1C263-6723-4E45-9C64-FD6DEDE2BDB8}" type="datetimeFigureOut">
              <a:rPr lang="nl-NL" smtClean="0"/>
              <a:t>27-1-2020</a:t>
            </a:fld>
            <a:endParaRPr lang="nl-NL"/>
          </a:p>
        </p:txBody>
      </p:sp>
      <p:sp>
        <p:nvSpPr>
          <p:cNvPr id="5" name="Tijdelijke aanduiding voor voettekst 4">
            <a:extLst>
              <a:ext uri="{FF2B5EF4-FFF2-40B4-BE49-F238E27FC236}">
                <a16:creationId xmlns:a16="http://schemas.microsoft.com/office/drawing/2014/main" id="{6A4F650C-50B6-4AC2-971F-2EFB1AB8E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CDD0206-53DC-4ECD-AF05-DE0BC9102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BCA18-7E54-44B5-83E9-968C6B8E2306}" type="slidenum">
              <a:rPr lang="nl-NL" smtClean="0"/>
              <a:t>‹nr.›</a:t>
            </a:fld>
            <a:endParaRPr lang="nl-NL"/>
          </a:p>
        </p:txBody>
      </p:sp>
    </p:spTree>
    <p:extLst>
      <p:ext uri="{BB962C8B-B14F-4D97-AF65-F5344CB8AC3E}">
        <p14:creationId xmlns:p14="http://schemas.microsoft.com/office/powerpoint/2010/main" val="590170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yadlami.com/" TargetMode="Externa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2">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4">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tekst, boek&#10;&#10;Beschrijving is gegenereerd met zeer hoge betrouwbaarheid">
            <a:extLst>
              <a:ext uri="{FF2B5EF4-FFF2-40B4-BE49-F238E27FC236}">
                <a16:creationId xmlns:a16="http://schemas.microsoft.com/office/drawing/2014/main" id="{7DACDBE8-4FB7-4A0C-AE03-081FFDB717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8388" y="307731"/>
            <a:ext cx="4079221" cy="3997637"/>
          </a:xfrm>
          <a:prstGeom prst="rect">
            <a:avLst/>
          </a:prstGeom>
        </p:spPr>
      </p:pic>
      <p:pic>
        <p:nvPicPr>
          <p:cNvPr id="7" name="Afbeelding 6">
            <a:extLst>
              <a:ext uri="{FF2B5EF4-FFF2-40B4-BE49-F238E27FC236}">
                <a16:creationId xmlns:a16="http://schemas.microsoft.com/office/drawing/2014/main" id="{429A6B77-C8D0-483D-8BBF-2CD139F8CE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85513" y="307731"/>
            <a:ext cx="4716976" cy="3997637"/>
          </a:xfrm>
          <a:prstGeom prst="rect">
            <a:avLst/>
          </a:prstGeom>
        </p:spPr>
      </p:pic>
      <p:sp>
        <p:nvSpPr>
          <p:cNvPr id="2" name="Titel 1">
            <a:extLst>
              <a:ext uri="{FF2B5EF4-FFF2-40B4-BE49-F238E27FC236}">
                <a16:creationId xmlns:a16="http://schemas.microsoft.com/office/drawing/2014/main" id="{C54F736E-FCB6-4C5F-B7FA-A77C5993497E}"/>
              </a:ext>
            </a:extLst>
          </p:cNvPr>
          <p:cNvSpPr>
            <a:spLocks noGrp="1"/>
          </p:cNvSpPr>
          <p:nvPr>
            <p:ph type="ctrTitle"/>
          </p:nvPr>
        </p:nvSpPr>
        <p:spPr>
          <a:xfrm>
            <a:off x="527538" y="4756638"/>
            <a:ext cx="11139854" cy="930447"/>
          </a:xfrm>
        </p:spPr>
        <p:txBody>
          <a:bodyPr>
            <a:normAutofit/>
          </a:bodyPr>
          <a:lstStyle/>
          <a:p>
            <a:r>
              <a:rPr lang="nl-NL" sz="5400">
                <a:solidFill>
                  <a:schemeClr val="bg1"/>
                </a:solidFill>
              </a:rPr>
              <a:t>Een helpende Hand aan Gods Volk</a:t>
            </a:r>
          </a:p>
        </p:txBody>
      </p:sp>
      <p:sp>
        <p:nvSpPr>
          <p:cNvPr id="3" name="Ondertitel 2">
            <a:extLst>
              <a:ext uri="{FF2B5EF4-FFF2-40B4-BE49-F238E27FC236}">
                <a16:creationId xmlns:a16="http://schemas.microsoft.com/office/drawing/2014/main" id="{BF22BE4D-08CE-4CF4-B3C9-D463CF598C13}"/>
              </a:ext>
            </a:extLst>
          </p:cNvPr>
          <p:cNvSpPr>
            <a:spLocks noGrp="1"/>
          </p:cNvSpPr>
          <p:nvPr>
            <p:ph type="subTitle" idx="1"/>
          </p:nvPr>
        </p:nvSpPr>
        <p:spPr>
          <a:xfrm>
            <a:off x="1339362" y="5815698"/>
            <a:ext cx="9144000" cy="420001"/>
          </a:xfrm>
        </p:spPr>
        <p:txBody>
          <a:bodyPr>
            <a:normAutofit/>
          </a:bodyPr>
          <a:lstStyle/>
          <a:p>
            <a:r>
              <a:rPr lang="nl-NL" sz="2000">
                <a:solidFill>
                  <a:srgbClr val="DD4E2B"/>
                </a:solidFill>
              </a:rPr>
              <a:t>Yad L’Ami</a:t>
            </a:r>
          </a:p>
        </p:txBody>
      </p:sp>
    </p:spTree>
    <p:extLst>
      <p:ext uri="{BB962C8B-B14F-4D97-AF65-F5344CB8AC3E}">
        <p14:creationId xmlns:p14="http://schemas.microsoft.com/office/powerpoint/2010/main" val="2503218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B5B5240-9562-44DB-B077-940E665FAD3C}"/>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meisjeshuis</a:t>
            </a:r>
          </a:p>
        </p:txBody>
      </p:sp>
      <p:pic>
        <p:nvPicPr>
          <p:cNvPr id="7" name="Tijdelijke aanduiding voor inhoud 6" descr="Afbeelding met water, buiten, persoon, rivier&#10;&#10;Automatisch gegenereerde beschrijving">
            <a:extLst>
              <a:ext uri="{FF2B5EF4-FFF2-40B4-BE49-F238E27FC236}">
                <a16:creationId xmlns:a16="http://schemas.microsoft.com/office/drawing/2014/main" id="{ACC74ED9-6F50-448C-8C82-4FD47A6FB9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0205" y="760097"/>
            <a:ext cx="8011715" cy="5337806"/>
          </a:xfrm>
        </p:spPr>
      </p:pic>
    </p:spTree>
    <p:extLst>
      <p:ext uri="{BB962C8B-B14F-4D97-AF65-F5344CB8AC3E}">
        <p14:creationId xmlns:p14="http://schemas.microsoft.com/office/powerpoint/2010/main" val="319217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ijdelijke aanduiding voor inhoud 4" descr="Afbeelding met persoon, binnen, groep, kind&#10;&#10;Automatisch gegenereerde beschrijving">
            <a:extLst>
              <a:ext uri="{FF2B5EF4-FFF2-40B4-BE49-F238E27FC236}">
                <a16:creationId xmlns:a16="http://schemas.microsoft.com/office/drawing/2014/main" id="{3BA90F2C-3696-4606-87B1-D183CB79FD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00" b="165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B5B5240-9562-44DB-B077-940E665FAD3C}"/>
              </a:ext>
            </a:extLst>
          </p:cNvPr>
          <p:cNvSpPr>
            <a:spLocks noGrp="1"/>
          </p:cNvSpPr>
          <p:nvPr>
            <p:ph type="title"/>
          </p:nvPr>
        </p:nvSpPr>
        <p:spPr>
          <a:xfrm>
            <a:off x="523875" y="5317240"/>
            <a:ext cx="11210925" cy="744836"/>
          </a:xfrm>
          <a:prstGeom prst="ellipse">
            <a:avLst/>
          </a:prstGeom>
        </p:spPr>
        <p:txBody>
          <a:bodyPr vert="horz" lIns="91440" tIns="45720" rIns="91440" bIns="45720" rtlCol="0" anchor="ctr">
            <a:normAutofit/>
          </a:bodyPr>
          <a:lstStyle/>
          <a:p>
            <a:pPr algn="ctr"/>
            <a:r>
              <a:rPr lang="en-US" sz="3100">
                <a:solidFill>
                  <a:schemeClr val="tx1">
                    <a:lumMod val="85000"/>
                    <a:lumOff val="15000"/>
                  </a:schemeClr>
                </a:solidFill>
              </a:rPr>
              <a:t>meisjeshuis</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65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B5B5240-9562-44DB-B077-940E665FAD3C}"/>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Family 7 Israel CNN</a:t>
            </a:r>
          </a:p>
        </p:txBody>
      </p:sp>
      <p:sp>
        <p:nvSpPr>
          <p:cNvPr id="4" name="Tijdelijke aanduiding voor inhoud 3">
            <a:extLst>
              <a:ext uri="{FF2B5EF4-FFF2-40B4-BE49-F238E27FC236}">
                <a16:creationId xmlns:a16="http://schemas.microsoft.com/office/drawing/2014/main" id="{A6502B39-86CA-4433-A53B-8604F2A27134}"/>
              </a:ext>
            </a:extLst>
          </p:cNvPr>
          <p:cNvSpPr>
            <a:spLocks noGrp="1"/>
          </p:cNvSpPr>
          <p:nvPr>
            <p:ph idx="1"/>
          </p:nvPr>
        </p:nvSpPr>
        <p:spPr>
          <a:xfrm>
            <a:off x="3898900" y="1825625"/>
            <a:ext cx="7454900" cy="4351338"/>
          </a:xfrm>
        </p:spPr>
        <p:txBody>
          <a:bodyPr>
            <a:normAutofit fontScale="92500" lnSpcReduction="20000"/>
          </a:bodyPr>
          <a:lstStyle/>
          <a:p>
            <a:r>
              <a:rPr lang="nl-NL" dirty="0"/>
              <a:t>Zaterdag 7 september, 20.00 uur</a:t>
            </a:r>
          </a:p>
          <a:p>
            <a:pPr marL="0" indent="0">
              <a:buNone/>
            </a:pPr>
            <a:r>
              <a:rPr lang="nl-NL" dirty="0"/>
              <a:t>	Wie is Yad L’Ami?</a:t>
            </a:r>
          </a:p>
          <a:p>
            <a:r>
              <a:rPr lang="nl-NL" dirty="0"/>
              <a:t>Zaterdag 14 september, 20.00 uur</a:t>
            </a:r>
          </a:p>
          <a:p>
            <a:pPr marL="0" indent="0">
              <a:buNone/>
            </a:pPr>
            <a:r>
              <a:rPr lang="nl-NL" dirty="0"/>
              <a:t>	</a:t>
            </a:r>
            <a:r>
              <a:rPr lang="nl-NL" dirty="0" err="1"/>
              <a:t>Askhalon</a:t>
            </a:r>
            <a:r>
              <a:rPr lang="nl-NL" dirty="0"/>
              <a:t>: Een wonder dat ze nog leven</a:t>
            </a:r>
          </a:p>
          <a:p>
            <a:r>
              <a:rPr lang="nl-NL" dirty="0"/>
              <a:t>Zaterdag 21 september, 20.00 uur</a:t>
            </a:r>
          </a:p>
          <a:p>
            <a:pPr marL="0" indent="0">
              <a:buNone/>
            </a:pPr>
            <a:r>
              <a:rPr lang="nl-NL" dirty="0"/>
              <a:t>	Kibboets </a:t>
            </a:r>
            <a:r>
              <a:rPr lang="nl-NL" dirty="0" err="1"/>
              <a:t>Netivot</a:t>
            </a:r>
            <a:r>
              <a:rPr lang="nl-NL" dirty="0"/>
              <a:t>: De jongen die niet meer</a:t>
            </a:r>
          </a:p>
          <a:p>
            <a:pPr marL="0" indent="0">
              <a:buNone/>
            </a:pPr>
            <a:r>
              <a:rPr lang="nl-NL" dirty="0"/>
              <a:t>	spreken kon</a:t>
            </a:r>
          </a:p>
          <a:p>
            <a:r>
              <a:rPr lang="nl-NL" dirty="0"/>
              <a:t>Zaterdag 28 september, 20.00 uur</a:t>
            </a:r>
          </a:p>
          <a:p>
            <a:pPr marL="0" indent="0">
              <a:buNone/>
            </a:pPr>
            <a:r>
              <a:rPr lang="nl-NL" dirty="0"/>
              <a:t>	Kibboets </a:t>
            </a:r>
            <a:r>
              <a:rPr lang="nl-NL" dirty="0" err="1"/>
              <a:t>Nahal</a:t>
            </a:r>
            <a:r>
              <a:rPr lang="nl-NL" dirty="0"/>
              <a:t> </a:t>
            </a:r>
            <a:r>
              <a:rPr lang="nl-NL" dirty="0" err="1"/>
              <a:t>Oz</a:t>
            </a:r>
            <a:r>
              <a:rPr lang="nl-NL" dirty="0"/>
              <a:t>: Een dappere familie uit</a:t>
            </a:r>
          </a:p>
          <a:p>
            <a:pPr marL="0" indent="0">
              <a:buNone/>
            </a:pPr>
            <a:r>
              <a:rPr lang="nl-NL" dirty="0"/>
              <a:t>	Rotterdam</a:t>
            </a:r>
          </a:p>
          <a:p>
            <a:endParaRPr lang="nl-NL" dirty="0"/>
          </a:p>
        </p:txBody>
      </p:sp>
    </p:spTree>
    <p:extLst>
      <p:ext uri="{BB962C8B-B14F-4D97-AF65-F5344CB8AC3E}">
        <p14:creationId xmlns:p14="http://schemas.microsoft.com/office/powerpoint/2010/main" val="328551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56FEEEB3-3E2E-4E87-9706-87DABD0DA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9510" y="307731"/>
            <a:ext cx="4716976" cy="3997637"/>
          </a:xfrm>
          <a:prstGeom prst="rect">
            <a:avLst/>
          </a:prstGeom>
        </p:spPr>
      </p:pic>
      <p:pic>
        <p:nvPicPr>
          <p:cNvPr id="9" name="Afbeelding 8" descr="Afbeelding met lucht, buiten, vlag, object&#10;&#10;Beschrijving is gegenereerd met zeer hoge betrouwbaarheid">
            <a:extLst>
              <a:ext uri="{FF2B5EF4-FFF2-40B4-BE49-F238E27FC236}">
                <a16:creationId xmlns:a16="http://schemas.microsoft.com/office/drawing/2014/main" id="{52B934B4-D1E1-4E62-8978-CC6285E1E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043" y="492457"/>
            <a:ext cx="5455917" cy="3628184"/>
          </a:xfrm>
          <a:prstGeom prst="rect">
            <a:avLst/>
          </a:prstGeom>
        </p:spPr>
      </p:pic>
      <p:sp>
        <p:nvSpPr>
          <p:cNvPr id="2" name="Titel 1">
            <a:extLst>
              <a:ext uri="{FF2B5EF4-FFF2-40B4-BE49-F238E27FC236}">
                <a16:creationId xmlns:a16="http://schemas.microsoft.com/office/drawing/2014/main" id="{BF7D3EF1-CA46-48E4-A5C8-8BCBA63DFD32}"/>
              </a:ext>
            </a:extLst>
          </p:cNvPr>
          <p:cNvSpPr>
            <a:spLocks noGrp="1"/>
          </p:cNvSpPr>
          <p:nvPr>
            <p:ph type="title"/>
          </p:nvPr>
        </p:nvSpPr>
        <p:spPr>
          <a:xfrm>
            <a:off x="527538" y="4648254"/>
            <a:ext cx="11139854" cy="1038831"/>
          </a:xfrm>
        </p:spPr>
        <p:txBody>
          <a:bodyPr vert="horz" lIns="91440" tIns="45720" rIns="91440" bIns="45720" rtlCol="0" anchor="b">
            <a:normAutofit/>
          </a:bodyPr>
          <a:lstStyle/>
          <a:p>
            <a:pPr algn="ctr"/>
            <a:r>
              <a:rPr lang="en-US" sz="3200" dirty="0">
                <a:solidFill>
                  <a:srgbClr val="00B0F0"/>
                </a:solidFill>
                <a:hlinkClick r:id="rId5">
                  <a:extLst>
                    <a:ext uri="{A12FA001-AC4F-418D-AE19-62706E023703}">
                      <ahyp:hlinkClr xmlns:ahyp="http://schemas.microsoft.com/office/drawing/2018/hyperlinkcolor" val="tx"/>
                    </a:ext>
                  </a:extLst>
                </a:hlinkClick>
              </a:rPr>
              <a:t>www.yadlami.com</a:t>
            </a:r>
            <a:br>
              <a:rPr lang="en-US" sz="1400" dirty="0">
                <a:solidFill>
                  <a:srgbClr val="00B0F0"/>
                </a:solidFill>
              </a:rPr>
            </a:br>
            <a:br>
              <a:rPr lang="en-US" sz="1400" dirty="0">
                <a:solidFill>
                  <a:srgbClr val="00B0F0"/>
                </a:solidFill>
              </a:rPr>
            </a:br>
            <a:endParaRPr lang="en-US" sz="1400" dirty="0">
              <a:solidFill>
                <a:srgbClr val="00B0F0"/>
              </a:solidFill>
            </a:endParaRPr>
          </a:p>
        </p:txBody>
      </p:sp>
      <p:sp>
        <p:nvSpPr>
          <p:cNvPr id="6" name="Tijdelijke aanduiding voor inhoud 5">
            <a:extLst>
              <a:ext uri="{FF2B5EF4-FFF2-40B4-BE49-F238E27FC236}">
                <a16:creationId xmlns:a16="http://schemas.microsoft.com/office/drawing/2014/main" id="{7D9AC48D-6667-4646-AF86-C3B66A7B0A94}"/>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a:solidFill>
                  <a:srgbClr val="F3E68A"/>
                </a:solidFill>
              </a:rPr>
              <a:t>        Facebook: Yad L’Ami</a:t>
            </a:r>
          </a:p>
        </p:txBody>
      </p:sp>
    </p:spTree>
    <p:extLst>
      <p:ext uri="{BB962C8B-B14F-4D97-AF65-F5344CB8AC3E}">
        <p14:creationId xmlns:p14="http://schemas.microsoft.com/office/powerpoint/2010/main" val="1673403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EB2D22-B6A8-4030-A981-1BACD98375E6}"/>
              </a:ext>
            </a:extLst>
          </p:cNvPr>
          <p:cNvSpPr>
            <a:spLocks noGrp="1"/>
          </p:cNvSpPr>
          <p:nvPr>
            <p:ph type="title"/>
          </p:nvPr>
        </p:nvSpPr>
        <p:spPr>
          <a:xfrm>
            <a:off x="5297762" y="1053711"/>
            <a:ext cx="5638994" cy="1424446"/>
          </a:xfrm>
        </p:spPr>
        <p:txBody>
          <a:bodyPr>
            <a:normAutofit/>
          </a:bodyPr>
          <a:lstStyle/>
          <a:p>
            <a:r>
              <a:rPr lang="nl-NL">
                <a:solidFill>
                  <a:srgbClr val="FFFFFF"/>
                </a:solidFill>
              </a:rPr>
              <a:t>Aliyah </a:t>
            </a:r>
          </a:p>
        </p:txBody>
      </p:sp>
      <p:pic>
        <p:nvPicPr>
          <p:cNvPr id="7" name="Afbeelding 6" descr="Afbeelding met persoon, lucht, buiten, sport&#10;&#10;Automatisch gegenereerde beschrijving">
            <a:extLst>
              <a:ext uri="{FF2B5EF4-FFF2-40B4-BE49-F238E27FC236}">
                <a16:creationId xmlns:a16="http://schemas.microsoft.com/office/drawing/2014/main" id="{CA00C693-093D-45B0-9508-E6B42F601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54" y="478232"/>
            <a:ext cx="2839594" cy="2789902"/>
          </a:xfrm>
          <a:prstGeom prst="rect">
            <a:avLst/>
          </a:prstGeom>
        </p:spPr>
      </p:pic>
      <p:cxnSp>
        <p:nvCxnSpPr>
          <p:cNvPr id="29" name="Straight Connector 2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41E0398F-C564-4CAF-AD3A-A234E8E89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86" y="3610803"/>
            <a:ext cx="3662730" cy="2747047"/>
          </a:xfrm>
          <a:prstGeom prst="rect">
            <a:avLst/>
          </a:prstGeom>
        </p:spPr>
      </p:pic>
      <p:sp>
        <p:nvSpPr>
          <p:cNvPr id="3" name="Tijdelijke aanduiding voor inhoud 2">
            <a:extLst>
              <a:ext uri="{FF2B5EF4-FFF2-40B4-BE49-F238E27FC236}">
                <a16:creationId xmlns:a16="http://schemas.microsoft.com/office/drawing/2014/main" id="{5CE2E5E1-4B48-4864-A1D8-493A42567D94}"/>
              </a:ext>
            </a:extLst>
          </p:cNvPr>
          <p:cNvSpPr>
            <a:spLocks noGrp="1"/>
          </p:cNvSpPr>
          <p:nvPr>
            <p:ph idx="1"/>
          </p:nvPr>
        </p:nvSpPr>
        <p:spPr>
          <a:xfrm>
            <a:off x="5297762" y="2799889"/>
            <a:ext cx="5747187" cy="2987543"/>
          </a:xfrm>
        </p:spPr>
        <p:txBody>
          <a:bodyPr anchor="t">
            <a:normAutofit/>
          </a:bodyPr>
          <a:lstStyle/>
          <a:p>
            <a:r>
              <a:rPr lang="nl-NL" sz="2200">
                <a:solidFill>
                  <a:srgbClr val="FFFFFF"/>
                </a:solidFill>
              </a:rPr>
              <a:t>Het Joodse volk keert terug naar Israël, precies zoals het profetisch woord voorzegt:</a:t>
            </a:r>
          </a:p>
          <a:p>
            <a:r>
              <a:rPr lang="nl-NL" sz="2200">
                <a:solidFill>
                  <a:srgbClr val="FFFFFF"/>
                </a:solidFill>
              </a:rPr>
              <a:t>‘Want de dag zal komen – zegt de HEER – dat Ik het lot van mijn volk Israël en van Juda ten goede keer, dat Ik hen terugbreng naar het land dat Ik hun voorouders gegeven heb en dat zij het in bezit zullen nemen – spreekt de HEER.’ (Jeremia 30:3)</a:t>
            </a:r>
          </a:p>
          <a:p>
            <a:endParaRPr lang="nl-NL" sz="2200">
              <a:solidFill>
                <a:srgbClr val="FFFFFF"/>
              </a:solidFill>
            </a:endParaRPr>
          </a:p>
        </p:txBody>
      </p:sp>
    </p:spTree>
    <p:extLst>
      <p:ext uri="{BB962C8B-B14F-4D97-AF65-F5344CB8AC3E}">
        <p14:creationId xmlns:p14="http://schemas.microsoft.com/office/powerpoint/2010/main" val="49907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4">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6">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11CFDE1-8AD1-4E97-8F6D-CEB64F40E2C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Hulp aan Holocaust overlevenden</a:t>
            </a:r>
          </a:p>
        </p:txBody>
      </p:sp>
      <p:pic>
        <p:nvPicPr>
          <p:cNvPr id="5" name="Tijdelijke aanduiding voor inhoud 4" descr="Afbeelding met tafel, persoon, zitten, voedsel&#10;&#10;Automatisch gegenereerde beschrijving">
            <a:extLst>
              <a:ext uri="{FF2B5EF4-FFF2-40B4-BE49-F238E27FC236}">
                <a16:creationId xmlns:a16="http://schemas.microsoft.com/office/drawing/2014/main" id="{81EF95B5-3BB0-4D9C-8012-6C60F83D33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068" y="534042"/>
            <a:ext cx="4980189" cy="3735142"/>
          </a:xfrm>
        </p:spPr>
      </p:pic>
      <p:pic>
        <p:nvPicPr>
          <p:cNvPr id="7" name="Afbeelding 6" descr="Afbeelding met persoon, vloer, binnen, vrouw&#10;&#10;Automatisch gegenereerde beschrijving">
            <a:extLst>
              <a:ext uri="{FF2B5EF4-FFF2-40B4-BE49-F238E27FC236}">
                <a16:creationId xmlns:a16="http://schemas.microsoft.com/office/drawing/2014/main" id="{1598F421-5445-4D2A-A10B-FFA95EBB9F9E}"/>
              </a:ext>
            </a:extLst>
          </p:cNvPr>
          <p:cNvPicPr>
            <a:picLocks noChangeAspect="1"/>
          </p:cNvPicPr>
          <p:nvPr/>
        </p:nvPicPr>
        <p:blipFill rotWithShape="1">
          <a:blip r:embed="rId4">
            <a:extLst>
              <a:ext uri="{28A0092B-C50C-407E-A947-70E740481C1C}">
                <a14:useLocalDpi xmlns:a14="http://schemas.microsoft.com/office/drawing/2010/main" val="0"/>
              </a:ext>
            </a:extLst>
          </a:blip>
          <a:srcRect l="-1" r="12727"/>
          <a:stretch/>
        </p:blipFill>
        <p:spPr>
          <a:xfrm>
            <a:off x="6549048" y="544785"/>
            <a:ext cx="5264884" cy="3724399"/>
          </a:xfrm>
          <a:prstGeom prst="rect">
            <a:avLst/>
          </a:prstGeom>
        </p:spPr>
      </p:pic>
    </p:spTree>
    <p:extLst>
      <p:ext uri="{BB962C8B-B14F-4D97-AF65-F5344CB8AC3E}">
        <p14:creationId xmlns:p14="http://schemas.microsoft.com/office/powerpoint/2010/main" val="1400735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7450230-1C86-4217-82CB-D37D2679FA9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br>
              <a:rPr lang="en-US" sz="3000" b="1" dirty="0">
                <a:solidFill>
                  <a:srgbClr val="FFFFFF"/>
                </a:solidFill>
              </a:rPr>
            </a:br>
            <a:r>
              <a:rPr lang="en-US" sz="3000" b="1" dirty="0" err="1">
                <a:solidFill>
                  <a:srgbClr val="FFFFFF"/>
                </a:solidFill>
              </a:rPr>
              <a:t>Hulp</a:t>
            </a:r>
            <a:r>
              <a:rPr lang="en-US" sz="3000" b="1" dirty="0">
                <a:solidFill>
                  <a:srgbClr val="FFFFFF"/>
                </a:solidFill>
              </a:rPr>
              <a:t> </a:t>
            </a:r>
            <a:r>
              <a:rPr lang="en-US" sz="3000" b="1" dirty="0" err="1">
                <a:solidFill>
                  <a:srgbClr val="FFFFFF"/>
                </a:solidFill>
              </a:rPr>
              <a:t>aan</a:t>
            </a:r>
            <a:r>
              <a:rPr lang="en-US" sz="3000" b="1" dirty="0">
                <a:solidFill>
                  <a:srgbClr val="FFFFFF"/>
                </a:solidFill>
              </a:rPr>
              <a:t> </a:t>
            </a:r>
            <a:r>
              <a:rPr lang="en-US" sz="3000" b="1" dirty="0" err="1">
                <a:solidFill>
                  <a:srgbClr val="FFFFFF"/>
                </a:solidFill>
              </a:rPr>
              <a:t>nieuwe</a:t>
            </a:r>
            <a:r>
              <a:rPr lang="en-US" sz="3000" b="1" dirty="0">
                <a:solidFill>
                  <a:srgbClr val="FFFFFF"/>
                </a:solidFill>
              </a:rPr>
              <a:t> </a:t>
            </a:r>
            <a:r>
              <a:rPr lang="en-US" sz="3000" b="1" dirty="0" err="1">
                <a:solidFill>
                  <a:srgbClr val="FFFFFF"/>
                </a:solidFill>
              </a:rPr>
              <a:t>immigranten</a:t>
            </a:r>
            <a:endParaRPr lang="en-US" sz="3000" b="1" dirty="0">
              <a:solidFill>
                <a:srgbClr val="FFFFFF"/>
              </a:solidFill>
            </a:endParaRP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Afbeelding 3" descr="Afbeelding met persoon, kleding, glimlachen, haarstukje&#10;&#10;Automatisch gegenereerde beschrijving">
            <a:extLst>
              <a:ext uri="{FF2B5EF4-FFF2-40B4-BE49-F238E27FC236}">
                <a16:creationId xmlns:a16="http://schemas.microsoft.com/office/drawing/2014/main" id="{CA02DAAB-33F7-4126-B136-063C910AB38F}"/>
              </a:ext>
            </a:extLst>
          </p:cNvPr>
          <p:cNvPicPr>
            <a:picLocks noChangeAspect="1"/>
          </p:cNvPicPr>
          <p:nvPr/>
        </p:nvPicPr>
        <p:blipFill rotWithShape="1">
          <a:blip r:embed="rId3">
            <a:extLst>
              <a:ext uri="{28A0092B-C50C-407E-A947-70E740481C1C}">
                <a14:useLocalDpi xmlns:a14="http://schemas.microsoft.com/office/drawing/2010/main" val="0"/>
              </a:ext>
            </a:extLst>
          </a:blip>
          <a:srcRect l="21788" t="315" r="1233" b="-315"/>
          <a:stretch/>
        </p:blipFill>
        <p:spPr>
          <a:xfrm>
            <a:off x="1007966" y="2426818"/>
            <a:ext cx="4103118" cy="3997637"/>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Tijdelijke aanduiding voor inhoud 9" descr="Afbeelding met persoon, binnen, tafel, plafond&#10;&#10;Automatisch gegenereerde beschrijving">
            <a:extLst>
              <a:ext uri="{FF2B5EF4-FFF2-40B4-BE49-F238E27FC236}">
                <a16:creationId xmlns:a16="http://schemas.microsoft.com/office/drawing/2014/main" id="{FDB152A1-6149-4B69-AFFF-818ECB86C8D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72164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7FCFBA5-DE3F-4A62-9342-BB1EA889017D}"/>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a:latin typeface="+mj-lt"/>
                <a:ea typeface="+mj-ea"/>
                <a:cs typeface="+mj-cs"/>
              </a:rPr>
              <a:t>Aan de grens met Gaza</a:t>
            </a:r>
          </a:p>
        </p:txBody>
      </p:sp>
      <p:sp>
        <p:nvSpPr>
          <p:cNvPr id="14" name="Freeform: Shape 1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lucht, buiten, gras, veld&#10;&#10;Automatisch gegenereerde beschrijving">
            <a:extLst>
              <a:ext uri="{FF2B5EF4-FFF2-40B4-BE49-F238E27FC236}">
                <a16:creationId xmlns:a16="http://schemas.microsoft.com/office/drawing/2014/main" id="{89515E6E-B9D6-44E7-AE98-AC34E8834270}"/>
              </a:ext>
            </a:extLst>
          </p:cNvPr>
          <p:cNvPicPr>
            <a:picLocks noChangeAspect="1"/>
          </p:cNvPicPr>
          <p:nvPr/>
        </p:nvPicPr>
        <p:blipFill rotWithShape="1">
          <a:blip r:embed="rId2">
            <a:extLst>
              <a:ext uri="{28A0092B-C50C-407E-A947-70E740481C1C}">
                <a14:useLocalDpi xmlns:a14="http://schemas.microsoft.com/office/drawing/2010/main" val="0"/>
              </a:ext>
            </a:extLst>
          </a:blip>
          <a:srcRect l="16142" r="1797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38303628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77907C0-AAC6-4A9D-9EDE-6DEDA7D0F2D9}"/>
              </a:ext>
            </a:extLst>
          </p:cNvPr>
          <p:cNvPicPr>
            <a:picLocks noChangeAspect="1"/>
          </p:cNvPicPr>
          <p:nvPr/>
        </p:nvPicPr>
        <p:blipFill rotWithShape="1">
          <a:blip r:embed="rId2">
            <a:extLst>
              <a:ext uri="{28A0092B-C50C-407E-A947-70E740481C1C}">
                <a14:useLocalDpi xmlns:a14="http://schemas.microsoft.com/office/drawing/2010/main" val="0"/>
              </a:ext>
            </a:extLst>
          </a:blip>
          <a:srcRect t="602" r="-1" b="7302"/>
          <a:stretch/>
        </p:blipFill>
        <p:spPr>
          <a:xfrm>
            <a:off x="838200" y="-3810"/>
            <a:ext cx="9928860" cy="6858001"/>
          </a:xfrm>
          <a:prstGeom prst="rect">
            <a:avLst/>
          </a:prstGeom>
        </p:spPr>
      </p:pic>
      <p:pic>
        <p:nvPicPr>
          <p:cNvPr id="11"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7422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5AED8-08D0-48EE-BA1E-8926DC9B23E5}"/>
              </a:ext>
            </a:extLst>
          </p:cNvPr>
          <p:cNvSpPr>
            <a:spLocks noGrp="1"/>
          </p:cNvSpPr>
          <p:nvPr>
            <p:ph type="title"/>
          </p:nvPr>
        </p:nvSpPr>
        <p:spPr>
          <a:xfrm>
            <a:off x="6940295" y="1396289"/>
            <a:ext cx="4668257" cy="1325563"/>
          </a:xfrm>
        </p:spPr>
        <p:txBody>
          <a:bodyPr>
            <a:normAutofit/>
          </a:bodyPr>
          <a:lstStyle/>
          <a:p>
            <a:r>
              <a:rPr lang="nl-NL" dirty="0"/>
              <a:t>Hulp aan het Zuiden</a:t>
            </a:r>
          </a:p>
        </p:txBody>
      </p:sp>
      <p:sp>
        <p:nvSpPr>
          <p:cNvPr id="33" name="Freeform: Shape 3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
            <a:extLst>
              <a:ext uri="{FF2B5EF4-FFF2-40B4-BE49-F238E27FC236}">
                <a16:creationId xmlns:a16="http://schemas.microsoft.com/office/drawing/2014/main" id="{67B40C61-B1F5-414C-974C-79ADE7BCF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
          <a:stretch/>
        </p:blipFill>
        <p:spPr bwMode="auto">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Tijdelijke aanduiding voor inhoud 4" descr="Afbeelding met grond, gebouw, binnen&#10;&#10;Beschrijving is gegenereerd met zeer hoge betrouwbaarheid">
            <a:extLst>
              <a:ext uri="{FF2B5EF4-FFF2-40B4-BE49-F238E27FC236}">
                <a16:creationId xmlns:a16="http://schemas.microsoft.com/office/drawing/2014/main" id="{132EE535-758A-4C1E-8C09-FA078D1513E5}"/>
              </a:ext>
            </a:extLst>
          </p:cNvPr>
          <p:cNvPicPr>
            <a:picLocks noChangeAspect="1"/>
          </p:cNvPicPr>
          <p:nvPr/>
        </p:nvPicPr>
        <p:blipFill rotWithShape="1">
          <a:blip r:embed="rId4">
            <a:extLst>
              <a:ext uri="{28A0092B-C50C-407E-A947-70E740481C1C}">
                <a14:useLocalDpi xmlns:a14="http://schemas.microsoft.com/office/drawing/2010/main" val="0"/>
              </a:ext>
            </a:extLst>
          </a:blip>
          <a:srcRect l="8059" r="3984" b="4"/>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6" name="Afbeelding 5" descr="Afbeelding met gras, buiten, hond, persoon&#10;&#10;Beschrijving is gegenereerd met zeer hoge betrouwbaarheid">
            <a:extLst>
              <a:ext uri="{FF2B5EF4-FFF2-40B4-BE49-F238E27FC236}">
                <a16:creationId xmlns:a16="http://schemas.microsoft.com/office/drawing/2014/main" id="{7141B7C6-2AAB-4E60-B911-405565F11270}"/>
              </a:ext>
            </a:extLst>
          </p:cNvPr>
          <p:cNvPicPr>
            <a:picLocks noChangeAspect="1"/>
          </p:cNvPicPr>
          <p:nvPr/>
        </p:nvPicPr>
        <p:blipFill rotWithShape="1">
          <a:blip r:embed="rId5">
            <a:extLst>
              <a:ext uri="{28A0092B-C50C-407E-A947-70E740481C1C}">
                <a14:useLocalDpi xmlns:a14="http://schemas.microsoft.com/office/drawing/2010/main" val="0"/>
              </a:ext>
            </a:extLst>
          </a:blip>
          <a:srcRect r="16989" b="-5"/>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0" name="Content Placeholder 9"/>
          <p:cNvSpPr>
            <a:spLocks noGrp="1"/>
          </p:cNvSpPr>
          <p:nvPr>
            <p:ph idx="1"/>
          </p:nvPr>
        </p:nvSpPr>
        <p:spPr>
          <a:xfrm>
            <a:off x="6940296" y="2871982"/>
            <a:ext cx="4668256" cy="3181684"/>
          </a:xfrm>
        </p:spPr>
        <p:txBody>
          <a:bodyPr anchor="t">
            <a:normAutofit/>
          </a:bodyPr>
          <a:lstStyle/>
          <a:p>
            <a:r>
              <a:rPr lang="en-US" sz="1800" dirty="0" err="1"/>
              <a:t>Gezinnen</a:t>
            </a:r>
            <a:endParaRPr lang="en-US" sz="1800" dirty="0"/>
          </a:p>
          <a:p>
            <a:r>
              <a:rPr lang="en-US" sz="1800" dirty="0" err="1"/>
              <a:t>Getraumatiseerde</a:t>
            </a:r>
            <a:r>
              <a:rPr lang="en-US" sz="1800" dirty="0"/>
              <a:t> </a:t>
            </a:r>
            <a:r>
              <a:rPr lang="en-US" sz="1800" dirty="0" err="1"/>
              <a:t>kinderen</a:t>
            </a:r>
            <a:endParaRPr lang="en-US" sz="1800" dirty="0"/>
          </a:p>
          <a:p>
            <a:r>
              <a:rPr lang="en-US" sz="1800" dirty="0"/>
              <a:t>School</a:t>
            </a:r>
          </a:p>
          <a:p>
            <a:r>
              <a:rPr lang="en-US" sz="1800" dirty="0" err="1"/>
              <a:t>Meisjeshuis</a:t>
            </a:r>
            <a:endParaRPr lang="en-US" sz="1800" dirty="0"/>
          </a:p>
        </p:txBody>
      </p:sp>
    </p:spTree>
    <p:extLst>
      <p:ext uri="{BB962C8B-B14F-4D97-AF65-F5344CB8AC3E}">
        <p14:creationId xmlns:p14="http://schemas.microsoft.com/office/powerpoint/2010/main" val="70336852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3AB22F-2307-4525-B63A-0B32B1CA07B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800">
                <a:solidFill>
                  <a:srgbClr val="FFFFFF"/>
                </a:solidFill>
              </a:rPr>
              <a:t>Therapie met honden voor getraumatiseerde kinderen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Afbeelding 6" descr="Afbeelding met gras, hond, buiten, lucht&#10;&#10;Automatisch gegenereerde beschrijving">
            <a:extLst>
              <a:ext uri="{FF2B5EF4-FFF2-40B4-BE49-F238E27FC236}">
                <a16:creationId xmlns:a16="http://schemas.microsoft.com/office/drawing/2014/main" id="{67BDFB4C-A58A-44CC-86A0-AD611FA29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34" y="2426818"/>
            <a:ext cx="5330182"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Tijdelijke aanduiding voor inhoud 4" descr="Afbeelding met persoon, vloer, binnen, zitten&#10;&#10;Automatisch gegenereerde beschrijving">
            <a:extLst>
              <a:ext uri="{FF2B5EF4-FFF2-40B4-BE49-F238E27FC236}">
                <a16:creationId xmlns:a16="http://schemas.microsoft.com/office/drawing/2014/main" id="{9E6498AC-0193-4A46-B35B-83744BA1FC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40173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618178-4B5C-46A4-9E68-052C31FA6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078D419-1869-4CED-B826-403D7DB14B21}"/>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a:solidFill>
                  <a:srgbClr val="FFFFFF"/>
                </a:solidFill>
              </a:rPr>
              <a:t>Therapie met honden en paarden</a:t>
            </a:r>
          </a:p>
        </p:txBody>
      </p:sp>
      <p:pic>
        <p:nvPicPr>
          <p:cNvPr id="9" name="Afbeelding 8" descr="Afbeelding met buiten, boom, grond, lucht&#10;&#10;Automatisch gegenereerde beschrijving">
            <a:extLst>
              <a:ext uri="{FF2B5EF4-FFF2-40B4-BE49-F238E27FC236}">
                <a16:creationId xmlns:a16="http://schemas.microsoft.com/office/drawing/2014/main" id="{BD0558E9-454F-4CC9-9B54-B49670034230}"/>
              </a:ext>
            </a:extLst>
          </p:cNvPr>
          <p:cNvPicPr>
            <a:picLocks noChangeAspect="1"/>
          </p:cNvPicPr>
          <p:nvPr/>
        </p:nvPicPr>
        <p:blipFill rotWithShape="1">
          <a:blip r:embed="rId2">
            <a:extLst>
              <a:ext uri="{28A0092B-C50C-407E-A947-70E740481C1C}">
                <a14:useLocalDpi xmlns:a14="http://schemas.microsoft.com/office/drawing/2010/main" val="0"/>
              </a:ext>
            </a:extLst>
          </a:blip>
          <a:srcRect t="9821" r="1" b="14502"/>
          <a:stretch/>
        </p:blipFill>
        <p:spPr>
          <a:xfrm>
            <a:off x="317635" y="624347"/>
            <a:ext cx="4160452" cy="2361402"/>
          </a:xfrm>
          <a:prstGeom prst="rect">
            <a:avLst/>
          </a:prstGeom>
        </p:spPr>
      </p:pic>
      <p:pic>
        <p:nvPicPr>
          <p:cNvPr id="5" name="Tijdelijke aanduiding voor inhoud 4" descr="Afbeelding met hond, buiten, grond, zitten&#10;&#10;Automatisch gegenereerde beschrijving">
            <a:extLst>
              <a:ext uri="{FF2B5EF4-FFF2-40B4-BE49-F238E27FC236}">
                <a16:creationId xmlns:a16="http://schemas.microsoft.com/office/drawing/2014/main" id="{A1ADBA0C-1455-4C77-8C2D-EF0B55615CFF}"/>
              </a:ext>
            </a:extLst>
          </p:cNvPr>
          <p:cNvPicPr>
            <a:picLocks noChangeAspect="1"/>
          </p:cNvPicPr>
          <p:nvPr/>
        </p:nvPicPr>
        <p:blipFill rotWithShape="1">
          <a:blip r:embed="rId3">
            <a:extLst>
              <a:ext uri="{28A0092B-C50C-407E-A947-70E740481C1C}">
                <a14:useLocalDpi xmlns:a14="http://schemas.microsoft.com/office/drawing/2010/main" val="0"/>
              </a:ext>
            </a:extLst>
          </a:blip>
          <a:srcRect t="18928" r="-3" b="15366"/>
          <a:stretch/>
        </p:blipFill>
        <p:spPr>
          <a:xfrm>
            <a:off x="4738773" y="624347"/>
            <a:ext cx="2575344" cy="2423636"/>
          </a:xfrm>
          <a:prstGeom prst="rect">
            <a:avLst/>
          </a:prstGeom>
        </p:spPr>
      </p:pic>
      <p:pic>
        <p:nvPicPr>
          <p:cNvPr id="10" name="Afbeelding 9">
            <a:extLst>
              <a:ext uri="{FF2B5EF4-FFF2-40B4-BE49-F238E27FC236}">
                <a16:creationId xmlns:a16="http://schemas.microsoft.com/office/drawing/2014/main" id="{BCC30BD8-A060-4EAA-BC6C-BABEDC598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805" y="591639"/>
            <a:ext cx="4308687" cy="2423636"/>
          </a:xfrm>
          <a:prstGeom prst="rect">
            <a:avLst/>
          </a:prstGeom>
        </p:spPr>
      </p:pic>
      <p:cxnSp>
        <p:nvCxnSpPr>
          <p:cNvPr id="38" name="Straight Connector 37">
            <a:extLst>
              <a:ext uri="{FF2B5EF4-FFF2-40B4-BE49-F238E27FC236}">
                <a16:creationId xmlns:a16="http://schemas.microsoft.com/office/drawing/2014/main" id="{936FD40B-09C1-46D7-9E32-CC9BD7629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4" name="Tijdelijke aanduiding voor inhoud 4" descr="Afbeelding met persoon, vloer, binnen, zitten&#10;&#10;Automatisch gegenereerde beschrijving">
            <a:extLst>
              <a:ext uri="{FF2B5EF4-FFF2-40B4-BE49-F238E27FC236}">
                <a16:creationId xmlns:a16="http://schemas.microsoft.com/office/drawing/2014/main" id="{87CD7A9E-CC10-4444-8660-2C7FB062536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0326" y="3509963"/>
            <a:ext cx="4035070" cy="3026303"/>
          </a:xfrm>
          <a:prstGeom prst="rect">
            <a:avLst/>
          </a:prstGeom>
        </p:spPr>
      </p:pic>
    </p:spTree>
    <p:extLst>
      <p:ext uri="{BB962C8B-B14F-4D97-AF65-F5344CB8AC3E}">
        <p14:creationId xmlns:p14="http://schemas.microsoft.com/office/powerpoint/2010/main" val="47836410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733</Words>
  <Application>Microsoft Office PowerPoint</Application>
  <PresentationFormat>Breedbeeld</PresentationFormat>
  <Paragraphs>86</Paragraphs>
  <Slides>13</Slides>
  <Notes>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Een helpende Hand aan Gods Volk</vt:lpstr>
      <vt:lpstr>Aliyah </vt:lpstr>
      <vt:lpstr>Hulp aan Holocaust overlevenden</vt:lpstr>
      <vt:lpstr> Hulp aan nieuwe immigranten</vt:lpstr>
      <vt:lpstr>PowerPoint-presentatie</vt:lpstr>
      <vt:lpstr>PowerPoint-presentatie</vt:lpstr>
      <vt:lpstr>Hulp aan het Zuiden</vt:lpstr>
      <vt:lpstr>Therapie met honden voor getraumatiseerde kinderen</vt:lpstr>
      <vt:lpstr>Therapie met honden en paarden</vt:lpstr>
      <vt:lpstr>meisjeshuis</vt:lpstr>
      <vt:lpstr>meisjeshuis</vt:lpstr>
      <vt:lpstr>Family 7 Israel CNN</vt:lpstr>
      <vt:lpstr>www.yadlami.com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helpende Hand aan Gods Volk</dc:title>
  <dc:creator>Anneke Vijfvinkel</dc:creator>
  <cp:lastModifiedBy>Anneke Vijfvinkel</cp:lastModifiedBy>
  <cp:revision>2</cp:revision>
  <dcterms:created xsi:type="dcterms:W3CDTF">2019-09-01T06:18:19Z</dcterms:created>
  <dcterms:modified xsi:type="dcterms:W3CDTF">2020-01-27T16:00:50Z</dcterms:modified>
</cp:coreProperties>
</file>