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B365D0B-058D-4BA3-BCDF-1E8126A2B547}" type="datetimeFigureOut">
              <a:rPr lang="nl-NL" smtClean="0"/>
              <a:t>6-9-2021</a:t>
            </a:fld>
            <a:endParaRPr lang="nl-N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nl-N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3260DD5-C1DA-4AE4-A86B-53E333762829}" type="slidenum">
              <a:rPr lang="nl-NL" smtClean="0"/>
              <a:t>‹#›</a:t>
            </a:fld>
            <a:endParaRPr lang="nl-N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890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140854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202112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666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412669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365D0B-058D-4BA3-BCDF-1E8126A2B547}" type="datetimeFigureOut">
              <a:rPr lang="nl-NL" smtClean="0"/>
              <a:t>6-9-2021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38274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365D0B-058D-4BA3-BCDF-1E8126A2B547}" type="datetimeFigureOut">
              <a:rPr lang="nl-NL" smtClean="0"/>
              <a:t>6-9-2021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100807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65D0B-058D-4BA3-BCDF-1E8126A2B547}" type="datetimeFigureOut">
              <a:rPr lang="nl-NL" smtClean="0"/>
              <a:t>6-9-2021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4029692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65D0B-058D-4BA3-BCDF-1E8126A2B547}" type="datetimeFigureOut">
              <a:rPr lang="nl-NL" smtClean="0"/>
              <a:t>6-9-2021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1841832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37FE-B586-4845-9926-916D03313AB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E74761FA-25FD-42E0-8528-7BD0D9E20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FCFCE11-B4E8-4CEB-9082-89E61D9F812D}"/>
              </a:ext>
            </a:extLst>
          </p:cNvPr>
          <p:cNvSpPr>
            <a:spLocks noGrp="1"/>
          </p:cNvSpPr>
          <p:nvPr>
            <p:ph type="dt" sz="half" idx="10"/>
          </p:nvPr>
        </p:nvSpPr>
        <p:spPr/>
        <p:txBody>
          <a:bodyPr/>
          <a:lstStyle/>
          <a:p>
            <a:fld id="{CB365D0B-058D-4BA3-BCDF-1E8126A2B547}" type="datetimeFigureOut">
              <a:rPr lang="nl-NL" smtClean="0"/>
              <a:t>6-9-2021</a:t>
            </a:fld>
            <a:endParaRPr lang="nl-NL"/>
          </a:p>
        </p:txBody>
      </p:sp>
      <p:sp>
        <p:nvSpPr>
          <p:cNvPr id="5" name="Footer Placeholder 4">
            <a:extLst>
              <a:ext uri="{FF2B5EF4-FFF2-40B4-BE49-F238E27FC236}">
                <a16:creationId xmlns:a16="http://schemas.microsoft.com/office/drawing/2014/main" id="{0A745DC0-A227-41D2-9AC4-1EE2B36A26F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A20400E-6F38-48F9-848B-6FD41C6163DE}"/>
              </a:ext>
            </a:extLst>
          </p:cNvPr>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143117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65D0B-058D-4BA3-BCDF-1E8126A2B547}" type="datetimeFigureOut">
              <a:rPr lang="nl-NL" smtClean="0"/>
              <a:t>6-9-2021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74496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65D0B-058D-4BA3-BCDF-1E8126A2B547}" type="datetimeFigureOut">
              <a:rPr lang="nl-NL" smtClean="0"/>
              <a:t>6-9-2021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353505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384098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365D0B-058D-4BA3-BCDF-1E8126A2B547}" type="datetimeFigureOut">
              <a:rPr lang="nl-NL" smtClean="0"/>
              <a:t>6-9-2021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418905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365D0B-058D-4BA3-BCDF-1E8126A2B547}" type="datetimeFigureOut">
              <a:rPr lang="nl-NL" smtClean="0"/>
              <a:t>6-9-2021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365071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65D0B-058D-4BA3-BCDF-1E8126A2B547}" type="datetimeFigureOut">
              <a:rPr lang="nl-NL" smtClean="0"/>
              <a:t>6-9-2021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212592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310615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5D0B-058D-4BA3-BCDF-1E8126A2B547}" type="datetimeFigureOut">
              <a:rPr lang="nl-NL" smtClean="0"/>
              <a:t>6-9-2021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0DD5-C1DA-4AE4-A86B-53E333762829}" type="slidenum">
              <a:rPr lang="nl-NL" smtClean="0"/>
              <a:t>‹#›</a:t>
            </a:fld>
            <a:endParaRPr lang="nl-NL"/>
          </a:p>
        </p:txBody>
      </p:sp>
    </p:spTree>
    <p:extLst>
      <p:ext uri="{BB962C8B-B14F-4D97-AF65-F5344CB8AC3E}">
        <p14:creationId xmlns:p14="http://schemas.microsoft.com/office/powerpoint/2010/main" val="280184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B365D0B-058D-4BA3-BCDF-1E8126A2B547}" type="datetimeFigureOut">
              <a:rPr lang="nl-NL" smtClean="0"/>
              <a:t>6-9-2021</a:t>
            </a:fld>
            <a:endParaRPr lang="nl-N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nl-N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3260DD5-C1DA-4AE4-A86B-53E333762829}" type="slidenum">
              <a:rPr lang="nl-NL" smtClean="0"/>
              <a:t>‹#›</a:t>
            </a:fld>
            <a:endParaRPr lang="nl-NL"/>
          </a:p>
        </p:txBody>
      </p:sp>
    </p:spTree>
    <p:extLst>
      <p:ext uri="{BB962C8B-B14F-4D97-AF65-F5344CB8AC3E}">
        <p14:creationId xmlns:p14="http://schemas.microsoft.com/office/powerpoint/2010/main" val="2794414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36FE-0394-437B-8743-4EFA3B35B131}"/>
              </a:ext>
            </a:extLst>
          </p:cNvPr>
          <p:cNvSpPr>
            <a:spLocks noGrp="1"/>
          </p:cNvSpPr>
          <p:nvPr>
            <p:ph type="ctrTitle"/>
          </p:nvPr>
        </p:nvSpPr>
        <p:spPr/>
        <p:txBody>
          <a:bodyPr>
            <a:normAutofit/>
          </a:bodyPr>
          <a:lstStyle/>
          <a:p>
            <a:r>
              <a:rPr lang="nl-NL" sz="8000" dirty="0"/>
              <a:t>Het Geweten</a:t>
            </a:r>
          </a:p>
        </p:txBody>
      </p:sp>
      <p:sp>
        <p:nvSpPr>
          <p:cNvPr id="3" name="Subtitle 2">
            <a:extLst>
              <a:ext uri="{FF2B5EF4-FFF2-40B4-BE49-F238E27FC236}">
                <a16:creationId xmlns:a16="http://schemas.microsoft.com/office/drawing/2014/main" id="{61F36005-5096-41B3-B4D2-89D623C974E7}"/>
              </a:ext>
            </a:extLst>
          </p:cNvPr>
          <p:cNvSpPr>
            <a:spLocks noGrp="1"/>
          </p:cNvSpPr>
          <p:nvPr>
            <p:ph type="subTitle" idx="1"/>
          </p:nvPr>
        </p:nvSpPr>
        <p:spPr/>
        <p:txBody>
          <a:bodyPr>
            <a:normAutofit fontScale="70000" lnSpcReduction="20000"/>
          </a:bodyPr>
          <a:lstStyle/>
          <a:p>
            <a:r>
              <a:rPr lang="nl-NL" sz="3600" dirty="0"/>
              <a:t>In hoeverre behoort een christen naar het geweten te luisteren?</a:t>
            </a:r>
          </a:p>
        </p:txBody>
      </p:sp>
      <p:sp>
        <p:nvSpPr>
          <p:cNvPr id="4" name="Rectangle 3">
            <a:extLst>
              <a:ext uri="{FF2B5EF4-FFF2-40B4-BE49-F238E27FC236}">
                <a16:creationId xmlns:a16="http://schemas.microsoft.com/office/drawing/2014/main" id="{E3980115-F55A-4AF6-80B0-5158336E2AC2}"/>
              </a:ext>
            </a:extLst>
          </p:cNvPr>
          <p:cNvSpPr/>
          <p:nvPr/>
        </p:nvSpPr>
        <p:spPr>
          <a:xfrm>
            <a:off x="3934436" y="4999634"/>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396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7ED0-9BCE-4EAC-AD40-A788537C4F3C}"/>
              </a:ext>
            </a:extLst>
          </p:cNvPr>
          <p:cNvSpPr>
            <a:spLocks noGrp="1"/>
          </p:cNvSpPr>
          <p:nvPr>
            <p:ph type="title"/>
          </p:nvPr>
        </p:nvSpPr>
        <p:spPr/>
        <p:txBody>
          <a:bodyPr>
            <a:normAutofit fontScale="90000"/>
          </a:bodyPr>
          <a:lstStyle/>
          <a:p>
            <a:r>
              <a:rPr lang="nl-NL" dirty="0"/>
              <a:t>Hoe je geweten te vormen?</a:t>
            </a:r>
            <a:br>
              <a:rPr lang="nl-NL" dirty="0"/>
            </a:br>
            <a:endParaRPr lang="nl-NL" dirty="0"/>
          </a:p>
        </p:txBody>
      </p:sp>
      <p:sp>
        <p:nvSpPr>
          <p:cNvPr id="3" name="Content Placeholder 2">
            <a:extLst>
              <a:ext uri="{FF2B5EF4-FFF2-40B4-BE49-F238E27FC236}">
                <a16:creationId xmlns:a16="http://schemas.microsoft.com/office/drawing/2014/main" id="{C125DBEF-9D32-48DA-976C-A04A737B7BF7}"/>
              </a:ext>
            </a:extLst>
          </p:cNvPr>
          <p:cNvSpPr>
            <a:spLocks noGrp="1"/>
          </p:cNvSpPr>
          <p:nvPr>
            <p:ph idx="1"/>
          </p:nvPr>
        </p:nvSpPr>
        <p:spPr/>
        <p:txBody>
          <a:bodyPr/>
          <a:lstStyle/>
          <a:p>
            <a:r>
              <a:rPr lang="nl-NL" dirty="0"/>
              <a:t>Luisteren naar Heilige Geest, dus ook de Bijbel,</a:t>
            </a:r>
            <a:br>
              <a:rPr lang="nl-NL" dirty="0"/>
            </a:br>
            <a:r>
              <a:rPr lang="nl-NL" dirty="0"/>
              <a:t>om te begrijpen, leren te denken / redeneren / liefde hebben als Jezus.</a:t>
            </a:r>
          </a:p>
          <a:p>
            <a:r>
              <a:rPr lang="nl-NL" dirty="0"/>
              <a:t>Maar ook vorming door de wereld om je heen, het gezin, de buurt, de kerk, de school/werk en de media.</a:t>
            </a:r>
          </a:p>
          <a:p>
            <a:endParaRPr lang="nl-NL" dirty="0"/>
          </a:p>
        </p:txBody>
      </p:sp>
    </p:spTree>
    <p:extLst>
      <p:ext uri="{BB962C8B-B14F-4D97-AF65-F5344CB8AC3E}">
        <p14:creationId xmlns:p14="http://schemas.microsoft.com/office/powerpoint/2010/main" val="178794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405F-18CF-43DF-8AA7-168D19A21400}"/>
              </a:ext>
            </a:extLst>
          </p:cNvPr>
          <p:cNvSpPr>
            <a:spLocks noGrp="1"/>
          </p:cNvSpPr>
          <p:nvPr>
            <p:ph type="title"/>
          </p:nvPr>
        </p:nvSpPr>
        <p:spPr/>
        <p:txBody>
          <a:bodyPr/>
          <a:lstStyle/>
          <a:p>
            <a:r>
              <a:rPr lang="en-US" dirty="0"/>
              <a:t>Hoe </a:t>
            </a:r>
            <a:r>
              <a:rPr lang="en-US" dirty="0" err="1"/>
              <a:t>gaat</a:t>
            </a:r>
            <a:r>
              <a:rPr lang="en-US" dirty="0"/>
              <a:t> </a:t>
            </a:r>
            <a:r>
              <a:rPr lang="en-US" dirty="0" err="1"/>
              <a:t>dat</a:t>
            </a:r>
            <a:r>
              <a:rPr lang="en-US" dirty="0"/>
              <a:t>? (1)</a:t>
            </a:r>
            <a:endParaRPr lang="nl-NL" dirty="0"/>
          </a:p>
        </p:txBody>
      </p:sp>
      <p:sp>
        <p:nvSpPr>
          <p:cNvPr id="3" name="Content Placeholder 2">
            <a:extLst>
              <a:ext uri="{FF2B5EF4-FFF2-40B4-BE49-F238E27FC236}">
                <a16:creationId xmlns:a16="http://schemas.microsoft.com/office/drawing/2014/main" id="{CFAB28C2-73EF-4C4A-9C3B-2951DCCB59A2}"/>
              </a:ext>
            </a:extLst>
          </p:cNvPr>
          <p:cNvSpPr>
            <a:spLocks noGrp="1"/>
          </p:cNvSpPr>
          <p:nvPr>
            <p:ph idx="1"/>
          </p:nvPr>
        </p:nvSpPr>
        <p:spPr/>
        <p:txBody>
          <a:bodyPr>
            <a:normAutofit/>
          </a:bodyPr>
          <a:lstStyle/>
          <a:p>
            <a:r>
              <a:rPr lang="nl-NL" dirty="0"/>
              <a:t>Kind, 2 jaar	pikt goed/fout gedrag op, met context</a:t>
            </a:r>
          </a:p>
          <a:p>
            <a:r>
              <a:rPr lang="nl-NL" dirty="0"/>
              <a:t>Kind, 3 jaar 	probeert schuld te bepalen</a:t>
            </a:r>
          </a:p>
          <a:p>
            <a:r>
              <a:rPr lang="nl-NL" dirty="0"/>
              <a:t>Kleuter	zwart/wit, oorzaak &amp; gevolg</a:t>
            </a:r>
          </a:p>
          <a:p>
            <a:r>
              <a:rPr lang="nl-NL" dirty="0"/>
              <a:t>7-12 jaar	zwart/wit, leert uitzonderingen</a:t>
            </a:r>
          </a:p>
          <a:p>
            <a:r>
              <a:rPr lang="nl-NL" dirty="0"/>
              <a:t>Puber		leert het wegen, het fundament van goed/fout wordt onderzocht, 				“identificatiefiguur &amp; authenticiteit”</a:t>
            </a:r>
          </a:p>
          <a:p>
            <a:r>
              <a:rPr lang="nl-NL" dirty="0"/>
              <a:t>Volwassen	onderhouden en uitbouwen</a:t>
            </a:r>
          </a:p>
        </p:txBody>
      </p:sp>
    </p:spTree>
    <p:extLst>
      <p:ext uri="{BB962C8B-B14F-4D97-AF65-F5344CB8AC3E}">
        <p14:creationId xmlns:p14="http://schemas.microsoft.com/office/powerpoint/2010/main" val="220704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405F-18CF-43DF-8AA7-168D19A21400}"/>
              </a:ext>
            </a:extLst>
          </p:cNvPr>
          <p:cNvSpPr>
            <a:spLocks noGrp="1"/>
          </p:cNvSpPr>
          <p:nvPr>
            <p:ph type="title"/>
          </p:nvPr>
        </p:nvSpPr>
        <p:spPr/>
        <p:txBody>
          <a:bodyPr/>
          <a:lstStyle/>
          <a:p>
            <a:r>
              <a:rPr lang="en-US" dirty="0"/>
              <a:t>Hoe </a:t>
            </a:r>
            <a:r>
              <a:rPr lang="en-US" dirty="0" err="1"/>
              <a:t>gaat</a:t>
            </a:r>
            <a:r>
              <a:rPr lang="en-US" dirty="0"/>
              <a:t> </a:t>
            </a:r>
            <a:r>
              <a:rPr lang="en-US" dirty="0" err="1"/>
              <a:t>dat</a:t>
            </a:r>
            <a:r>
              <a:rPr lang="en-US" dirty="0"/>
              <a:t>? (2)</a:t>
            </a:r>
            <a:endParaRPr lang="nl-NL" dirty="0"/>
          </a:p>
        </p:txBody>
      </p:sp>
      <p:sp>
        <p:nvSpPr>
          <p:cNvPr id="3" name="Content Placeholder 2">
            <a:extLst>
              <a:ext uri="{FF2B5EF4-FFF2-40B4-BE49-F238E27FC236}">
                <a16:creationId xmlns:a16="http://schemas.microsoft.com/office/drawing/2014/main" id="{CFAB28C2-73EF-4C4A-9C3B-2951DCCB59A2}"/>
              </a:ext>
            </a:extLst>
          </p:cNvPr>
          <p:cNvSpPr>
            <a:spLocks noGrp="1"/>
          </p:cNvSpPr>
          <p:nvPr>
            <p:ph idx="1"/>
          </p:nvPr>
        </p:nvSpPr>
        <p:spPr>
          <a:xfrm>
            <a:off x="1790591" y="2063396"/>
            <a:ext cx="9292092" cy="3311189"/>
          </a:xfrm>
        </p:spPr>
        <p:txBody>
          <a:bodyPr>
            <a:normAutofit/>
          </a:bodyPr>
          <a:lstStyle/>
          <a:p>
            <a:r>
              <a:rPr lang="nl-NL" dirty="0"/>
              <a:t>“vasthouden aan de letter van de bijbel”</a:t>
            </a:r>
          </a:p>
          <a:p>
            <a:r>
              <a:rPr lang="nl-NL" dirty="0"/>
              <a:t>“confrontatie met struikelingen”</a:t>
            </a:r>
          </a:p>
          <a:p>
            <a:r>
              <a:rPr lang="nl-NL" dirty="0"/>
              <a:t>“proberen het goed te doen, geen fouten”</a:t>
            </a:r>
          </a:p>
          <a:p>
            <a:r>
              <a:rPr lang="nl-NL" dirty="0"/>
              <a:t>“besef van tegenstrijdigheden, ook in de bijbel”</a:t>
            </a:r>
          </a:p>
          <a:p>
            <a:r>
              <a:rPr lang="nl-NL" dirty="0"/>
              <a:t>“onderzoeken naar het waarom en waartoe, </a:t>
            </a:r>
            <a:r>
              <a:rPr lang="nl-NL" dirty="0" err="1"/>
              <a:t>bijbelse</a:t>
            </a:r>
            <a:r>
              <a:rPr lang="nl-NL" dirty="0"/>
              <a:t> waarden en normen, Jezus als de weg leren kennen”</a:t>
            </a:r>
          </a:p>
          <a:p>
            <a:r>
              <a:rPr lang="nl-NL" dirty="0"/>
              <a:t>“Je weg met Jezus gaan”</a:t>
            </a:r>
          </a:p>
        </p:txBody>
      </p:sp>
      <p:sp>
        <p:nvSpPr>
          <p:cNvPr id="6" name="TextBox 5">
            <a:extLst>
              <a:ext uri="{FF2B5EF4-FFF2-40B4-BE49-F238E27FC236}">
                <a16:creationId xmlns:a16="http://schemas.microsoft.com/office/drawing/2014/main" id="{3E5716B1-AC89-476A-9B32-D143983955AE}"/>
              </a:ext>
            </a:extLst>
          </p:cNvPr>
          <p:cNvSpPr txBox="1"/>
          <p:nvPr/>
        </p:nvSpPr>
        <p:spPr>
          <a:xfrm>
            <a:off x="685801" y="2142837"/>
            <a:ext cx="1104790" cy="3139321"/>
          </a:xfrm>
          <a:prstGeom prst="rect">
            <a:avLst/>
          </a:prstGeom>
          <a:noFill/>
        </p:spPr>
        <p:txBody>
          <a:bodyPr wrap="none" rtlCol="0">
            <a:spAutoFit/>
          </a:bodyPr>
          <a:lstStyle/>
          <a:p>
            <a:r>
              <a:rPr lang="nl-NL"/>
              <a:t>Kind</a:t>
            </a:r>
          </a:p>
          <a:p>
            <a:endParaRPr lang="nl-NL"/>
          </a:p>
          <a:p>
            <a:endParaRPr lang="nl-NL"/>
          </a:p>
          <a:p>
            <a:endParaRPr lang="nl-NL"/>
          </a:p>
          <a:p>
            <a:endParaRPr lang="nl-NL"/>
          </a:p>
          <a:p>
            <a:r>
              <a:rPr lang="nl-NL"/>
              <a:t>Jongeling</a:t>
            </a:r>
          </a:p>
          <a:p>
            <a:endParaRPr lang="nl-NL"/>
          </a:p>
          <a:p>
            <a:endParaRPr lang="nl-NL"/>
          </a:p>
          <a:p>
            <a:endParaRPr lang="nl-NL"/>
          </a:p>
          <a:p>
            <a:endParaRPr lang="nl-NL"/>
          </a:p>
          <a:p>
            <a:r>
              <a:rPr lang="nl-NL"/>
              <a:t>Ouder</a:t>
            </a:r>
          </a:p>
        </p:txBody>
      </p:sp>
    </p:spTree>
    <p:extLst>
      <p:ext uri="{BB962C8B-B14F-4D97-AF65-F5344CB8AC3E}">
        <p14:creationId xmlns:p14="http://schemas.microsoft.com/office/powerpoint/2010/main" val="4265705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93A3-66F1-4679-9C11-0CF066043A3F}"/>
              </a:ext>
            </a:extLst>
          </p:cNvPr>
          <p:cNvSpPr>
            <a:spLocks noGrp="1"/>
          </p:cNvSpPr>
          <p:nvPr>
            <p:ph type="title"/>
          </p:nvPr>
        </p:nvSpPr>
        <p:spPr/>
        <p:txBody>
          <a:bodyPr/>
          <a:lstStyle/>
          <a:p>
            <a:r>
              <a:rPr lang="nl-NL" dirty="0"/>
              <a:t>Gewetensvorming</a:t>
            </a:r>
          </a:p>
        </p:txBody>
      </p:sp>
      <p:sp>
        <p:nvSpPr>
          <p:cNvPr id="3" name="Content Placeholder 2">
            <a:extLst>
              <a:ext uri="{FF2B5EF4-FFF2-40B4-BE49-F238E27FC236}">
                <a16:creationId xmlns:a16="http://schemas.microsoft.com/office/drawing/2014/main" id="{4B4FE875-A19C-43BC-92BE-160FB81D68FD}"/>
              </a:ext>
            </a:extLst>
          </p:cNvPr>
          <p:cNvSpPr>
            <a:spLocks noGrp="1"/>
          </p:cNvSpPr>
          <p:nvPr>
            <p:ph idx="1"/>
          </p:nvPr>
        </p:nvSpPr>
        <p:spPr/>
        <p:txBody>
          <a:bodyPr/>
          <a:lstStyle/>
          <a:p>
            <a:r>
              <a:rPr lang="nl-NL" dirty="0"/>
              <a:t>Bidden, bijbel lezen,  jezelf onderzoeken.</a:t>
            </a:r>
            <a:br>
              <a:rPr lang="nl-NL" dirty="0"/>
            </a:br>
            <a:r>
              <a:rPr lang="nl-NL" dirty="0"/>
              <a:t>	(Spiegelen in Jezus, Jakobus 1:23)</a:t>
            </a:r>
          </a:p>
          <a:p>
            <a:r>
              <a:rPr lang="nl-NL" dirty="0"/>
              <a:t>Richtlijn:  “Wees niet op uzelf gericht, maar op de ander”.</a:t>
            </a:r>
            <a:br>
              <a:rPr lang="nl-NL" dirty="0"/>
            </a:br>
            <a:r>
              <a:rPr lang="nl-NL" dirty="0"/>
              <a:t>	(1 Korintiërs 10:24)</a:t>
            </a:r>
          </a:p>
          <a:p>
            <a:r>
              <a:rPr lang="nl-NL" dirty="0"/>
              <a:t>Oefen in een </a:t>
            </a:r>
            <a:r>
              <a:rPr lang="nl-NL" dirty="0" err="1"/>
              <a:t>onergerlijk</a:t>
            </a:r>
            <a:r>
              <a:rPr lang="nl-NL" dirty="0"/>
              <a:t> geweten.  </a:t>
            </a:r>
            <a:r>
              <a:rPr lang="nl-NL" dirty="0">
                <a:latin typeface="Arial Nova Cond" panose="020B0506020202020204" pitchFamily="34" charset="0"/>
              </a:rPr>
              <a:t>(Niet gegriefd worden door besef van schuld)</a:t>
            </a:r>
            <a:br>
              <a:rPr lang="nl-NL" dirty="0">
                <a:latin typeface="Arial Nova Cond" panose="020B0506020202020204" pitchFamily="34" charset="0"/>
              </a:rPr>
            </a:br>
            <a:r>
              <a:rPr lang="nl-NL" dirty="0"/>
              <a:t>	(Handelingen 24:16)</a:t>
            </a:r>
          </a:p>
          <a:p>
            <a:endParaRPr lang="nl-NL" dirty="0"/>
          </a:p>
        </p:txBody>
      </p:sp>
    </p:spTree>
    <p:extLst>
      <p:ext uri="{BB962C8B-B14F-4D97-AF65-F5344CB8AC3E}">
        <p14:creationId xmlns:p14="http://schemas.microsoft.com/office/powerpoint/2010/main" val="363835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6466-4155-4FBC-9185-59705A2C0C02}"/>
              </a:ext>
            </a:extLst>
          </p:cNvPr>
          <p:cNvSpPr>
            <a:spLocks noGrp="1"/>
          </p:cNvSpPr>
          <p:nvPr>
            <p:ph type="title"/>
          </p:nvPr>
        </p:nvSpPr>
        <p:spPr/>
        <p:txBody>
          <a:bodyPr/>
          <a:lstStyle/>
          <a:p>
            <a:r>
              <a:rPr lang="en-US" dirty="0"/>
              <a:t>W</a:t>
            </a:r>
            <a:r>
              <a:rPr lang="nl-NL" dirty="0" err="1"/>
              <a:t>aarom</a:t>
            </a:r>
            <a:r>
              <a:rPr lang="nl-NL" dirty="0"/>
              <a:t>?</a:t>
            </a:r>
          </a:p>
        </p:txBody>
      </p:sp>
      <p:sp>
        <p:nvSpPr>
          <p:cNvPr id="3" name="Content Placeholder 2">
            <a:extLst>
              <a:ext uri="{FF2B5EF4-FFF2-40B4-BE49-F238E27FC236}">
                <a16:creationId xmlns:a16="http://schemas.microsoft.com/office/drawing/2014/main" id="{BAF65FB2-D79D-4940-9F9D-77EB357A3CBD}"/>
              </a:ext>
            </a:extLst>
          </p:cNvPr>
          <p:cNvSpPr>
            <a:spLocks noGrp="1"/>
          </p:cNvSpPr>
          <p:nvPr>
            <p:ph idx="1"/>
          </p:nvPr>
        </p:nvSpPr>
        <p:spPr/>
        <p:txBody>
          <a:bodyPr/>
          <a:lstStyle/>
          <a:p>
            <a:r>
              <a:rPr lang="nl-NL" dirty="0"/>
              <a:t>Om rust voor onze ziel te vinden.</a:t>
            </a:r>
          </a:p>
          <a:p>
            <a:endParaRPr lang="nl-NL" dirty="0"/>
          </a:p>
        </p:txBody>
      </p:sp>
    </p:spTree>
    <p:extLst>
      <p:ext uri="{BB962C8B-B14F-4D97-AF65-F5344CB8AC3E}">
        <p14:creationId xmlns:p14="http://schemas.microsoft.com/office/powerpoint/2010/main" val="91427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113691-0DFF-47E9-A86C-F9F8C76A1E85}"/>
              </a:ext>
            </a:extLst>
          </p:cNvPr>
          <p:cNvPicPr>
            <a:picLocks noChangeAspect="1"/>
          </p:cNvPicPr>
          <p:nvPr/>
        </p:nvPicPr>
        <p:blipFill>
          <a:blip r:embed="rId2"/>
          <a:stretch>
            <a:fillRect/>
          </a:stretch>
        </p:blipFill>
        <p:spPr>
          <a:xfrm>
            <a:off x="8400472" y="1291800"/>
            <a:ext cx="3105727" cy="3105727"/>
          </a:xfrm>
          <a:prstGeom prst="rect">
            <a:avLst/>
          </a:prstGeom>
        </p:spPr>
      </p:pic>
      <p:pic>
        <p:nvPicPr>
          <p:cNvPr id="7" name="Picture 6">
            <a:extLst>
              <a:ext uri="{FF2B5EF4-FFF2-40B4-BE49-F238E27FC236}">
                <a16:creationId xmlns:a16="http://schemas.microsoft.com/office/drawing/2014/main" id="{A6F127B4-FAEA-4607-AEFD-0847924F95AC}"/>
              </a:ext>
            </a:extLst>
          </p:cNvPr>
          <p:cNvPicPr>
            <a:picLocks noChangeAspect="1"/>
          </p:cNvPicPr>
          <p:nvPr/>
        </p:nvPicPr>
        <p:blipFill rotWithShape="1">
          <a:blip r:embed="rId3"/>
          <a:srcRect l="3983" t="9729"/>
          <a:stretch/>
        </p:blipFill>
        <p:spPr>
          <a:xfrm rot="705041">
            <a:off x="6836834" y="4230737"/>
            <a:ext cx="4649165" cy="1974586"/>
          </a:xfrm>
          <a:prstGeom prst="rect">
            <a:avLst/>
          </a:prstGeom>
        </p:spPr>
      </p:pic>
      <p:pic>
        <p:nvPicPr>
          <p:cNvPr id="5" name="Picture 4">
            <a:extLst>
              <a:ext uri="{FF2B5EF4-FFF2-40B4-BE49-F238E27FC236}">
                <a16:creationId xmlns:a16="http://schemas.microsoft.com/office/drawing/2014/main" id="{6F74BA65-D428-47E8-8D37-20836C07E6D6}"/>
              </a:ext>
            </a:extLst>
          </p:cNvPr>
          <p:cNvPicPr>
            <a:picLocks noChangeAspect="1"/>
          </p:cNvPicPr>
          <p:nvPr/>
        </p:nvPicPr>
        <p:blipFill>
          <a:blip r:embed="rId4"/>
          <a:stretch>
            <a:fillRect/>
          </a:stretch>
        </p:blipFill>
        <p:spPr>
          <a:xfrm rot="19988031">
            <a:off x="4969424" y="928554"/>
            <a:ext cx="5486139" cy="1332758"/>
          </a:xfrm>
          <a:prstGeom prst="rect">
            <a:avLst/>
          </a:prstGeom>
        </p:spPr>
      </p:pic>
      <p:sp>
        <p:nvSpPr>
          <p:cNvPr id="2" name="Title 1">
            <a:extLst>
              <a:ext uri="{FF2B5EF4-FFF2-40B4-BE49-F238E27FC236}">
                <a16:creationId xmlns:a16="http://schemas.microsoft.com/office/drawing/2014/main" id="{4A221FBC-6F93-4536-8315-45035A0DC4AE}"/>
              </a:ext>
            </a:extLst>
          </p:cNvPr>
          <p:cNvSpPr>
            <a:spLocks noGrp="1"/>
          </p:cNvSpPr>
          <p:nvPr>
            <p:ph type="title"/>
          </p:nvPr>
        </p:nvSpPr>
        <p:spPr/>
        <p:txBody>
          <a:bodyPr/>
          <a:lstStyle/>
          <a:p>
            <a:r>
              <a:rPr lang="nl-NL"/>
              <a:t>Enkele uitspraken</a:t>
            </a:r>
          </a:p>
        </p:txBody>
      </p:sp>
      <p:sp>
        <p:nvSpPr>
          <p:cNvPr id="3" name="Content Placeholder 2">
            <a:extLst>
              <a:ext uri="{FF2B5EF4-FFF2-40B4-BE49-F238E27FC236}">
                <a16:creationId xmlns:a16="http://schemas.microsoft.com/office/drawing/2014/main" id="{343086BE-DCA8-47DB-8E23-233F664CE593}"/>
              </a:ext>
            </a:extLst>
          </p:cNvPr>
          <p:cNvSpPr>
            <a:spLocks noGrp="1"/>
          </p:cNvSpPr>
          <p:nvPr>
            <p:ph idx="1"/>
          </p:nvPr>
        </p:nvSpPr>
        <p:spPr/>
        <p:txBody>
          <a:bodyPr/>
          <a:lstStyle/>
          <a:p>
            <a:r>
              <a:rPr lang="nl-NL" dirty="0"/>
              <a:t>Geweten = moreel kompas</a:t>
            </a:r>
          </a:p>
          <a:p>
            <a:r>
              <a:rPr lang="nl-NL" dirty="0"/>
              <a:t>Volg je hart, dat klopt altijd.</a:t>
            </a:r>
          </a:p>
          <a:p>
            <a:r>
              <a:rPr lang="nl-NL" dirty="0"/>
              <a:t>,,Druk vanuit de overheid zorgt voor gewetensnood.”</a:t>
            </a:r>
          </a:p>
          <a:p>
            <a:endParaRPr lang="nl-NL" dirty="0"/>
          </a:p>
        </p:txBody>
      </p:sp>
    </p:spTree>
    <p:extLst>
      <p:ext uri="{BB962C8B-B14F-4D97-AF65-F5344CB8AC3E}">
        <p14:creationId xmlns:p14="http://schemas.microsoft.com/office/powerpoint/2010/main" val="14872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6011-802C-44DC-9B05-6FEB0AA7683C}"/>
              </a:ext>
            </a:extLst>
          </p:cNvPr>
          <p:cNvSpPr>
            <a:spLocks noGrp="1"/>
          </p:cNvSpPr>
          <p:nvPr>
            <p:ph type="title"/>
          </p:nvPr>
        </p:nvSpPr>
        <p:spPr/>
        <p:txBody>
          <a:bodyPr/>
          <a:lstStyle/>
          <a:p>
            <a:r>
              <a:rPr lang="nl-NL" dirty="0"/>
              <a:t>Wat is een geweten? </a:t>
            </a:r>
          </a:p>
        </p:txBody>
      </p:sp>
      <p:sp>
        <p:nvSpPr>
          <p:cNvPr id="3" name="Content Placeholder 2">
            <a:extLst>
              <a:ext uri="{FF2B5EF4-FFF2-40B4-BE49-F238E27FC236}">
                <a16:creationId xmlns:a16="http://schemas.microsoft.com/office/drawing/2014/main" id="{D5A084E2-B465-4D54-B4D7-59B2F43B217E}"/>
              </a:ext>
            </a:extLst>
          </p:cNvPr>
          <p:cNvSpPr>
            <a:spLocks noGrp="1"/>
          </p:cNvSpPr>
          <p:nvPr>
            <p:ph idx="1"/>
          </p:nvPr>
        </p:nvSpPr>
        <p:spPr/>
        <p:txBody>
          <a:bodyPr>
            <a:normAutofit fontScale="85000" lnSpcReduction="20000"/>
          </a:bodyPr>
          <a:lstStyle/>
          <a:p>
            <a:pPr marL="0" indent="0">
              <a:buNone/>
            </a:pPr>
            <a:r>
              <a:rPr lang="nl-NL" dirty="0"/>
              <a:t>Enkele definities</a:t>
            </a:r>
          </a:p>
          <a:p>
            <a:pPr lvl="1"/>
            <a:r>
              <a:rPr lang="nl-NL" sz="2800" dirty="0"/>
              <a:t>innerlijk besef van goed en kwaad</a:t>
            </a:r>
          </a:p>
          <a:p>
            <a:pPr lvl="1"/>
            <a:r>
              <a:rPr lang="nl-NL" sz="2800" dirty="0"/>
              <a:t>het bewust zijn van schuld</a:t>
            </a:r>
          </a:p>
          <a:p>
            <a:pPr lvl="1"/>
            <a:r>
              <a:rPr lang="nl-NL" sz="2800" dirty="0"/>
              <a:t>"de gezamenlijke al of niet bewuste voorstellingen en begrippen, waarnaar de mens de zedelijke waarde van eigen handelen beoordeelt” (van Dale)</a:t>
            </a:r>
          </a:p>
          <a:p>
            <a:pPr marL="0" indent="0">
              <a:buNone/>
            </a:pPr>
            <a:endParaRPr lang="nl-NL" i="1" dirty="0"/>
          </a:p>
          <a:p>
            <a:pPr marL="0" indent="0">
              <a:buNone/>
            </a:pPr>
            <a:r>
              <a:rPr lang="nl-NL" i="1" dirty="0"/>
              <a:t>(Er bestaat geen algemeen geaccepteerde omschrijving)</a:t>
            </a:r>
            <a:r>
              <a:rPr lang="nl-NL" dirty="0"/>
              <a:t> </a:t>
            </a:r>
          </a:p>
          <a:p>
            <a:endParaRPr lang="nl-NL" dirty="0"/>
          </a:p>
        </p:txBody>
      </p:sp>
    </p:spTree>
    <p:extLst>
      <p:ext uri="{BB962C8B-B14F-4D97-AF65-F5344CB8AC3E}">
        <p14:creationId xmlns:p14="http://schemas.microsoft.com/office/powerpoint/2010/main" val="48444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DF4F-E80C-4C4E-815D-497E9AE56CE0}"/>
              </a:ext>
            </a:extLst>
          </p:cNvPr>
          <p:cNvSpPr>
            <a:spLocks noGrp="1"/>
          </p:cNvSpPr>
          <p:nvPr>
            <p:ph type="title"/>
          </p:nvPr>
        </p:nvSpPr>
        <p:spPr/>
        <p:txBody>
          <a:bodyPr/>
          <a:lstStyle/>
          <a:p>
            <a:r>
              <a:rPr lang="nl-NL" dirty="0"/>
              <a:t>In de bijbel</a:t>
            </a:r>
          </a:p>
        </p:txBody>
      </p:sp>
      <p:sp>
        <p:nvSpPr>
          <p:cNvPr id="3" name="Content Placeholder 2">
            <a:extLst>
              <a:ext uri="{FF2B5EF4-FFF2-40B4-BE49-F238E27FC236}">
                <a16:creationId xmlns:a16="http://schemas.microsoft.com/office/drawing/2014/main" id="{75AF1C07-2900-4EAC-9511-6BE342A535C7}"/>
              </a:ext>
            </a:extLst>
          </p:cNvPr>
          <p:cNvSpPr>
            <a:spLocks noGrp="1"/>
          </p:cNvSpPr>
          <p:nvPr>
            <p:ph idx="1"/>
          </p:nvPr>
        </p:nvSpPr>
        <p:spPr/>
        <p:txBody>
          <a:bodyPr>
            <a:normAutofit fontScale="92500" lnSpcReduction="10000"/>
          </a:bodyPr>
          <a:lstStyle/>
          <a:p>
            <a:r>
              <a:rPr lang="nl-NL" dirty="0"/>
              <a:t>OT -&gt; wordt als zodanig niet benoemd, mogelijk indirect</a:t>
            </a:r>
          </a:p>
          <a:p>
            <a:endParaRPr lang="nl-NL" dirty="0"/>
          </a:p>
          <a:p>
            <a:r>
              <a:rPr lang="nl-NL" dirty="0"/>
              <a:t>NT -&gt; Vooral bij Paulus</a:t>
            </a:r>
            <a:br>
              <a:rPr lang="nl-NL" dirty="0"/>
            </a:br>
            <a:r>
              <a:rPr lang="nl-NL" dirty="0"/>
              <a:t>Grieks:	</a:t>
            </a:r>
            <a:r>
              <a:rPr lang="nl-NL" cap="none" dirty="0" err="1">
                <a:latin typeface="Arial" panose="020B0604020202020204" pitchFamily="34" charset="0"/>
                <a:cs typeface="Arial" panose="020B0604020202020204" pitchFamily="34" charset="0"/>
              </a:rPr>
              <a:t>συνείδησις</a:t>
            </a:r>
            <a:r>
              <a:rPr lang="nl-NL" dirty="0"/>
              <a:t>	(</a:t>
            </a:r>
            <a:r>
              <a:rPr lang="nl-NL" sz="2400" dirty="0"/>
              <a:t>Transliteratie: </a:t>
            </a:r>
            <a:r>
              <a:rPr lang="nl-NL" sz="2400" dirty="0" err="1">
                <a:latin typeface="Arial" panose="020B0604020202020204" pitchFamily="34" charset="0"/>
                <a:cs typeface="Arial" panose="020B0604020202020204" pitchFamily="34" charset="0"/>
              </a:rPr>
              <a:t>suneidēsis</a:t>
            </a:r>
            <a:r>
              <a:rPr lang="nl-NL" dirty="0"/>
              <a:t>):</a:t>
            </a:r>
          </a:p>
          <a:p>
            <a:pPr lvl="1"/>
            <a:r>
              <a:rPr lang="nl-NL" sz="2800" dirty="0"/>
              <a:t>1.	‘(het) medeweten’, 			</a:t>
            </a:r>
            <a:r>
              <a:rPr lang="nl-NL" sz="2600" dirty="0"/>
              <a:t>komt voor niet in de bijbel</a:t>
            </a:r>
            <a:endParaRPr lang="nl-NL" sz="2800" dirty="0"/>
          </a:p>
          <a:p>
            <a:pPr lvl="1"/>
            <a:r>
              <a:rPr lang="nl-NL" sz="2800" dirty="0"/>
              <a:t>2.	‘bewustzijn, bewustheid’,		</a:t>
            </a:r>
            <a:r>
              <a:rPr lang="nl-NL" sz="2600" dirty="0"/>
              <a:t>enkel het weten, zonder oordeel</a:t>
            </a:r>
            <a:endParaRPr lang="nl-NL" sz="2800" dirty="0"/>
          </a:p>
          <a:p>
            <a:pPr lvl="1"/>
            <a:r>
              <a:rPr lang="nl-NL" sz="2800" dirty="0"/>
              <a:t>3.‘geweten’				</a:t>
            </a:r>
          </a:p>
          <a:p>
            <a:endParaRPr lang="nl-NL" dirty="0"/>
          </a:p>
        </p:txBody>
      </p:sp>
    </p:spTree>
    <p:extLst>
      <p:ext uri="{BB962C8B-B14F-4D97-AF65-F5344CB8AC3E}">
        <p14:creationId xmlns:p14="http://schemas.microsoft.com/office/powerpoint/2010/main" val="130588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175B-8F81-4724-930C-0AF0CEB09776}"/>
              </a:ext>
            </a:extLst>
          </p:cNvPr>
          <p:cNvSpPr>
            <a:spLocks noGrp="1"/>
          </p:cNvSpPr>
          <p:nvPr>
            <p:ph type="title"/>
          </p:nvPr>
        </p:nvSpPr>
        <p:spPr/>
        <p:txBody>
          <a:bodyPr>
            <a:normAutofit fontScale="90000"/>
          </a:bodyPr>
          <a:lstStyle/>
          <a:p>
            <a:r>
              <a:rPr lang="nl-NL" dirty="0"/>
              <a:t>Over het geweten: 1 Korintiërs.8 (NBG)</a:t>
            </a:r>
          </a:p>
        </p:txBody>
      </p:sp>
      <p:sp>
        <p:nvSpPr>
          <p:cNvPr id="3" name="Content Placeholder 2">
            <a:extLst>
              <a:ext uri="{FF2B5EF4-FFF2-40B4-BE49-F238E27FC236}">
                <a16:creationId xmlns:a16="http://schemas.microsoft.com/office/drawing/2014/main" id="{284620A6-A4B6-4CEC-A2B1-F146A7F1F585}"/>
              </a:ext>
            </a:extLst>
          </p:cNvPr>
          <p:cNvSpPr>
            <a:spLocks noGrp="1"/>
          </p:cNvSpPr>
          <p:nvPr>
            <p:ph idx="1"/>
          </p:nvPr>
        </p:nvSpPr>
        <p:spPr/>
        <p:txBody>
          <a:bodyPr>
            <a:noAutofit/>
          </a:bodyPr>
          <a:lstStyle/>
          <a:p>
            <a:pPr marL="0" indent="0">
              <a:buNone/>
            </a:pPr>
            <a:r>
              <a:rPr lang="nl-NL" dirty="0"/>
              <a:t>Vers 7: </a:t>
            </a:r>
            <a:r>
              <a:rPr lang="nl-NL" sz="2400" i="1" dirty="0"/>
              <a:t>Maar niet bij allen is die kennis. Want sommigen, in hun geweten nog niet los van de afgod, eten dit vlees als afgodenoffer en hun geweten, dat zwak is, wordt erdoor besmet.</a:t>
            </a:r>
          </a:p>
          <a:p>
            <a:endParaRPr lang="nl-NL" dirty="0"/>
          </a:p>
          <a:p>
            <a:r>
              <a:rPr lang="nl-NL" dirty="0"/>
              <a:t>niet vrij van de afgod,</a:t>
            </a:r>
          </a:p>
          <a:p>
            <a:r>
              <a:rPr lang="nl-NL" dirty="0"/>
              <a:t>zwak,</a:t>
            </a:r>
          </a:p>
          <a:p>
            <a:r>
              <a:rPr lang="nl-NL" dirty="0"/>
              <a:t>bezwaard</a:t>
            </a:r>
          </a:p>
          <a:p>
            <a:pPr marL="0" indent="0">
              <a:buNone/>
            </a:pPr>
            <a:r>
              <a:rPr lang="nl-NL" dirty="0"/>
              <a:t>&gt; Het wordt op opgebouwd door kennis!</a:t>
            </a:r>
          </a:p>
          <a:p>
            <a:endParaRPr lang="nl-NL" dirty="0"/>
          </a:p>
        </p:txBody>
      </p:sp>
    </p:spTree>
    <p:extLst>
      <p:ext uri="{BB962C8B-B14F-4D97-AF65-F5344CB8AC3E}">
        <p14:creationId xmlns:p14="http://schemas.microsoft.com/office/powerpoint/2010/main" val="337912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D92-5606-42CB-9A9C-A8ADFCD5C3BC}"/>
              </a:ext>
            </a:extLst>
          </p:cNvPr>
          <p:cNvSpPr>
            <a:spLocks noGrp="1"/>
          </p:cNvSpPr>
          <p:nvPr>
            <p:ph type="title"/>
          </p:nvPr>
        </p:nvSpPr>
        <p:spPr/>
        <p:txBody>
          <a:bodyPr/>
          <a:lstStyle/>
          <a:p>
            <a:r>
              <a:rPr lang="en-US" dirty="0" err="1"/>
              <a:t>Dit</a:t>
            </a:r>
            <a:r>
              <a:rPr lang="en-US" dirty="0"/>
              <a:t> </a:t>
            </a:r>
            <a:r>
              <a:rPr lang="en-US" dirty="0" err="1"/>
              <a:t>zegt</a:t>
            </a:r>
            <a:r>
              <a:rPr lang="en-US" dirty="0"/>
              <a:t> het </a:t>
            </a:r>
            <a:r>
              <a:rPr lang="en-US" dirty="0" err="1"/>
              <a:t>ons</a:t>
            </a:r>
            <a:endParaRPr lang="nl-NL" dirty="0"/>
          </a:p>
        </p:txBody>
      </p:sp>
      <p:sp>
        <p:nvSpPr>
          <p:cNvPr id="3" name="Content Placeholder 2">
            <a:extLst>
              <a:ext uri="{FF2B5EF4-FFF2-40B4-BE49-F238E27FC236}">
                <a16:creationId xmlns:a16="http://schemas.microsoft.com/office/drawing/2014/main" id="{29056EF4-BE7C-486A-A0AE-6BB1F2ABCDB2}"/>
              </a:ext>
            </a:extLst>
          </p:cNvPr>
          <p:cNvSpPr>
            <a:spLocks noGrp="1"/>
          </p:cNvSpPr>
          <p:nvPr>
            <p:ph idx="1"/>
          </p:nvPr>
        </p:nvSpPr>
        <p:spPr/>
        <p:txBody>
          <a:bodyPr/>
          <a:lstStyle/>
          <a:p>
            <a:r>
              <a:rPr lang="nl-NL" dirty="0"/>
              <a:t>Geweten wordt dus opgebouwd door (bijbel)kennis, maar is niet de maat der dingen.</a:t>
            </a:r>
          </a:p>
          <a:p>
            <a:r>
              <a:rPr lang="nl-NL" dirty="0"/>
              <a:t>Geweten kan het dus fout hebben.     Het kan zelfs beschadigd of afgesloten zijn. (1.Tim.4:2) </a:t>
            </a:r>
          </a:p>
          <a:p>
            <a:r>
              <a:rPr lang="nl-NL" dirty="0"/>
              <a:t>Het is onder geschikt aan:      “Het gericht zijn op de ander”.</a:t>
            </a:r>
          </a:p>
          <a:p>
            <a:endParaRPr lang="nl-NL" dirty="0"/>
          </a:p>
        </p:txBody>
      </p:sp>
    </p:spTree>
    <p:extLst>
      <p:ext uri="{BB962C8B-B14F-4D97-AF65-F5344CB8AC3E}">
        <p14:creationId xmlns:p14="http://schemas.microsoft.com/office/powerpoint/2010/main" val="287647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36B5-8B1A-430B-B410-2B1E37959AF2}"/>
              </a:ext>
            </a:extLst>
          </p:cNvPr>
          <p:cNvSpPr>
            <a:spLocks noGrp="1"/>
          </p:cNvSpPr>
          <p:nvPr>
            <p:ph type="title"/>
          </p:nvPr>
        </p:nvSpPr>
        <p:spPr/>
        <p:txBody>
          <a:bodyPr/>
          <a:lstStyle/>
          <a:p>
            <a:r>
              <a:rPr lang="en-US" dirty="0"/>
              <a:t>Maar,</a:t>
            </a:r>
            <a:r>
              <a:rPr lang="nl-NL" dirty="0"/>
              <a:t> ook belangrijk</a:t>
            </a:r>
          </a:p>
        </p:txBody>
      </p:sp>
      <p:sp>
        <p:nvSpPr>
          <p:cNvPr id="3" name="Content Placeholder 2">
            <a:extLst>
              <a:ext uri="{FF2B5EF4-FFF2-40B4-BE49-F238E27FC236}">
                <a16:creationId xmlns:a16="http://schemas.microsoft.com/office/drawing/2014/main" id="{D5C8E5C1-6BD3-4A62-B776-842FDA1E9D1F}"/>
              </a:ext>
            </a:extLst>
          </p:cNvPr>
          <p:cNvSpPr>
            <a:spLocks noGrp="1"/>
          </p:cNvSpPr>
          <p:nvPr>
            <p:ph idx="1"/>
          </p:nvPr>
        </p:nvSpPr>
        <p:spPr>
          <a:xfrm>
            <a:off x="685801" y="1837765"/>
            <a:ext cx="10396883" cy="3980791"/>
          </a:xfrm>
        </p:spPr>
        <p:txBody>
          <a:bodyPr>
            <a:noAutofit/>
          </a:bodyPr>
          <a:lstStyle/>
          <a:p>
            <a:r>
              <a:rPr lang="nl-NL" dirty="0"/>
              <a:t>Het moet rein zijn		(1 </a:t>
            </a:r>
            <a:r>
              <a:rPr lang="nl-NL" dirty="0" err="1"/>
              <a:t>Timoteüs</a:t>
            </a:r>
            <a:r>
              <a:rPr lang="nl-NL" dirty="0"/>
              <a:t> 3:8-9)</a:t>
            </a:r>
            <a:br>
              <a:rPr lang="nl-NL" dirty="0"/>
            </a:br>
            <a:r>
              <a:rPr lang="nl-NL" i="1" dirty="0">
                <a:latin typeface="Arial Nova Cond" panose="020B0506020202020204" pitchFamily="34" charset="0"/>
              </a:rPr>
              <a:t>moeten de diakenen … het geheimenis des </a:t>
            </a:r>
            <a:r>
              <a:rPr lang="nl-NL" i="1" dirty="0" err="1">
                <a:latin typeface="Arial Nova Cond" panose="020B0506020202020204" pitchFamily="34" charset="0"/>
              </a:rPr>
              <a:t>geloofs</a:t>
            </a:r>
            <a:r>
              <a:rPr lang="nl-NL" i="1" dirty="0">
                <a:latin typeface="Arial Nova Cond" panose="020B0506020202020204" pitchFamily="34" charset="0"/>
              </a:rPr>
              <a:t> bewarend in een rein geweten.</a:t>
            </a:r>
          </a:p>
          <a:p>
            <a:r>
              <a:rPr lang="nl-NL" dirty="0"/>
              <a:t>Kan als getuigenis dienen	(2.Kor 1:12)</a:t>
            </a:r>
            <a:br>
              <a:rPr lang="nl-NL" dirty="0"/>
            </a:br>
            <a:r>
              <a:rPr lang="nl-NL" i="1" dirty="0">
                <a:latin typeface="Arial Nova Cond" panose="020B0506020202020204" pitchFamily="34" charset="0"/>
              </a:rPr>
              <a:t>Want dit is onze roem, het getuigenis van ons geweten</a:t>
            </a:r>
          </a:p>
          <a:p>
            <a:r>
              <a:rPr lang="nl-NL" dirty="0"/>
              <a:t>Het wordt ook door het bloed van Jezus gereinigd (Hebreeën 9:14)</a:t>
            </a:r>
            <a:br>
              <a:rPr lang="nl-NL" dirty="0"/>
            </a:br>
            <a:r>
              <a:rPr lang="nl-NL" i="1" dirty="0">
                <a:latin typeface="Arial Nova Cond" panose="020B0506020202020204" pitchFamily="34" charset="0"/>
              </a:rPr>
              <a:t>hoeveel te meer zal het bloed van Christus ... ons bewustzijn reinigen</a:t>
            </a:r>
          </a:p>
          <a:p>
            <a:r>
              <a:rPr lang="nl-NL" dirty="0"/>
              <a:t>Het kan geleid worden door de Heilige Geest	(Romeinen 9:1)</a:t>
            </a:r>
            <a:br>
              <a:rPr lang="nl-NL" dirty="0"/>
            </a:br>
            <a:r>
              <a:rPr lang="nl-NL" i="1" dirty="0">
                <a:latin typeface="Arial Nova Cond" panose="020B0506020202020204" pitchFamily="34" charset="0"/>
              </a:rPr>
              <a:t>want mijn geweten betuigt mij dit mede door de heilige Geest</a:t>
            </a:r>
            <a:br>
              <a:rPr lang="nl-NL" i="1" dirty="0">
                <a:latin typeface="Arial Nova Cond" panose="020B0506020202020204" pitchFamily="34" charset="0"/>
              </a:rPr>
            </a:br>
            <a:endParaRPr lang="nl-NL" i="1" dirty="0">
              <a:latin typeface="Arial Nova Cond" panose="020B0506020202020204" pitchFamily="34" charset="0"/>
            </a:endParaRPr>
          </a:p>
        </p:txBody>
      </p:sp>
    </p:spTree>
    <p:extLst>
      <p:ext uri="{BB962C8B-B14F-4D97-AF65-F5344CB8AC3E}">
        <p14:creationId xmlns:p14="http://schemas.microsoft.com/office/powerpoint/2010/main" val="293702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6514-92EA-4589-8973-5B84584A85E5}"/>
              </a:ext>
            </a:extLst>
          </p:cNvPr>
          <p:cNvSpPr>
            <a:spLocks noGrp="1"/>
          </p:cNvSpPr>
          <p:nvPr>
            <p:ph type="title"/>
          </p:nvPr>
        </p:nvSpPr>
        <p:spPr/>
        <p:txBody>
          <a:bodyPr/>
          <a:lstStyle/>
          <a:p>
            <a:r>
              <a:rPr lang="en-US" dirty="0" err="1"/>
              <a:t>Conclusie</a:t>
            </a:r>
            <a:endParaRPr lang="nl-NL" dirty="0"/>
          </a:p>
        </p:txBody>
      </p:sp>
      <p:sp>
        <p:nvSpPr>
          <p:cNvPr id="3" name="Content Placeholder 2">
            <a:extLst>
              <a:ext uri="{FF2B5EF4-FFF2-40B4-BE49-F238E27FC236}">
                <a16:creationId xmlns:a16="http://schemas.microsoft.com/office/drawing/2014/main" id="{5E0F4E65-ABC7-46DB-A553-F5C614118D6E}"/>
              </a:ext>
            </a:extLst>
          </p:cNvPr>
          <p:cNvSpPr>
            <a:spLocks noGrp="1"/>
          </p:cNvSpPr>
          <p:nvPr>
            <p:ph idx="1"/>
          </p:nvPr>
        </p:nvSpPr>
        <p:spPr/>
        <p:txBody>
          <a:bodyPr/>
          <a:lstStyle/>
          <a:p>
            <a:r>
              <a:rPr lang="nl-NL" dirty="0"/>
              <a:t>Ons geweten is niet onfeilbaar, we mogen er voorzichtig optimistisch mee omgaan.</a:t>
            </a:r>
          </a:p>
          <a:p>
            <a:r>
              <a:rPr lang="nl-NL" dirty="0"/>
              <a:t>Ons geweten dient een plaats in ons geloofsleven te hebben.</a:t>
            </a:r>
          </a:p>
          <a:p>
            <a:r>
              <a:rPr lang="nl-NL" dirty="0"/>
              <a:t>De Heilige bewerkt ons geweten en kan het leiden. Hij geeft dus groei en verandering van ons geweten.</a:t>
            </a:r>
          </a:p>
          <a:p>
            <a:endParaRPr lang="nl-NL" dirty="0"/>
          </a:p>
        </p:txBody>
      </p:sp>
    </p:spTree>
    <p:extLst>
      <p:ext uri="{BB962C8B-B14F-4D97-AF65-F5344CB8AC3E}">
        <p14:creationId xmlns:p14="http://schemas.microsoft.com/office/powerpoint/2010/main" val="41357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BF1A-4B9B-4C6B-9D39-B652B3C17D1D}"/>
              </a:ext>
            </a:extLst>
          </p:cNvPr>
          <p:cNvSpPr>
            <a:spLocks noGrp="1"/>
          </p:cNvSpPr>
          <p:nvPr>
            <p:ph type="title"/>
          </p:nvPr>
        </p:nvSpPr>
        <p:spPr/>
        <p:txBody>
          <a:bodyPr/>
          <a:lstStyle/>
          <a:p>
            <a:r>
              <a:rPr lang="nl-NL" dirty="0"/>
              <a:t>Heilige Geest als leiding</a:t>
            </a:r>
          </a:p>
        </p:txBody>
      </p:sp>
      <p:sp>
        <p:nvSpPr>
          <p:cNvPr id="3" name="Content Placeholder 2">
            <a:extLst>
              <a:ext uri="{FF2B5EF4-FFF2-40B4-BE49-F238E27FC236}">
                <a16:creationId xmlns:a16="http://schemas.microsoft.com/office/drawing/2014/main" id="{34D63575-7361-412D-9D7B-77DE9CECC27D}"/>
              </a:ext>
            </a:extLst>
          </p:cNvPr>
          <p:cNvSpPr>
            <a:spLocks noGrp="1"/>
          </p:cNvSpPr>
          <p:nvPr>
            <p:ph idx="1"/>
          </p:nvPr>
        </p:nvSpPr>
        <p:spPr/>
        <p:txBody>
          <a:bodyPr/>
          <a:lstStyle/>
          <a:p>
            <a:r>
              <a:rPr lang="nl-NL" dirty="0"/>
              <a:t>Mensen begrijpen niet altijd wat ze horen (Marcus 4.9)</a:t>
            </a:r>
          </a:p>
          <a:p>
            <a:r>
              <a:rPr lang="nl-NL" dirty="0"/>
              <a:t>Mensen hebben een arglistig hart (Jeremia.17.9)</a:t>
            </a:r>
          </a:p>
          <a:p>
            <a:r>
              <a:rPr lang="nl-NL" dirty="0"/>
              <a:t>Wie weet feilloos het verschil tussen de stem van de HG en de eigen stem?</a:t>
            </a:r>
          </a:p>
          <a:p>
            <a:r>
              <a:rPr lang="nl-NL" dirty="0"/>
              <a:t>We blijven zelf verantwoordelijk voor onze keuzes. ( 2.Kor 3:14-15]</a:t>
            </a:r>
          </a:p>
          <a:p>
            <a:endParaRPr lang="nl-NL" dirty="0"/>
          </a:p>
          <a:p>
            <a:pPr marL="0" indent="0">
              <a:buNone/>
            </a:pPr>
            <a:r>
              <a:rPr lang="nl-NL" dirty="0"/>
              <a:t>Dus: eigen geweten blijft belangrijk!</a:t>
            </a:r>
          </a:p>
        </p:txBody>
      </p:sp>
    </p:spTree>
    <p:extLst>
      <p:ext uri="{BB962C8B-B14F-4D97-AF65-F5344CB8AC3E}">
        <p14:creationId xmlns:p14="http://schemas.microsoft.com/office/powerpoint/2010/main" val="1938223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272</TotalTime>
  <Words>779</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Nova Cond</vt:lpstr>
      <vt:lpstr>Impact</vt:lpstr>
      <vt:lpstr>Main Event</vt:lpstr>
      <vt:lpstr>Het Geweten</vt:lpstr>
      <vt:lpstr>Enkele uitspraken</vt:lpstr>
      <vt:lpstr>Wat is een geweten? </vt:lpstr>
      <vt:lpstr>In de bijbel</vt:lpstr>
      <vt:lpstr>Over het geweten: 1 Korintiërs.8 (NBG)</vt:lpstr>
      <vt:lpstr>Dit zegt het ons</vt:lpstr>
      <vt:lpstr>Maar, ook belangrijk</vt:lpstr>
      <vt:lpstr>Conclusie</vt:lpstr>
      <vt:lpstr>Heilige Geest als leiding</vt:lpstr>
      <vt:lpstr>Hoe je geweten te vormen? </vt:lpstr>
      <vt:lpstr>Hoe gaat dat? (1)</vt:lpstr>
      <vt:lpstr>Hoe gaat dat? (2)</vt:lpstr>
      <vt:lpstr>Gewetensvorming</vt:lpstr>
      <vt:lpstr>Waarom?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Geweten</dc:title>
  <dc:creator>Huisjes, H. (Harm)</dc:creator>
  <cp:lastModifiedBy>Huisjes, H. (Harm)</cp:lastModifiedBy>
  <cp:revision>5</cp:revision>
  <dcterms:created xsi:type="dcterms:W3CDTF">2021-09-04T15:08:44Z</dcterms:created>
  <dcterms:modified xsi:type="dcterms:W3CDTF">2021-09-06T19:46:35Z</dcterms:modified>
</cp:coreProperties>
</file>